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comments/comment5.xml" ContentType="application/vnd.openxmlformats-officedocument.presentationml.comments+xml"/>
  <Override PartName="/ppt/notesSlides/notesSlide18.xml" ContentType="application/vnd.openxmlformats-officedocument.presentationml.notesSlide+xml"/>
  <Override PartName="/ppt/comments/comment6.xml" ContentType="application/vnd.openxmlformats-officedocument.presentationml.comments+xml"/>
  <Override PartName="/ppt/notesSlides/notesSlide19.xml" ContentType="application/vnd.openxmlformats-officedocument.presentationml.notesSlide+xml"/>
  <Override PartName="/ppt/comments/comment7.xml" ContentType="application/vnd.openxmlformats-officedocument.presentationml.comments+xml"/>
  <Override PartName="/ppt/notesSlides/notesSlide20.xml" ContentType="application/vnd.openxmlformats-officedocument.presentationml.notesSlide+xml"/>
  <Override PartName="/ppt/comments/comment8.xml" ContentType="application/vnd.openxmlformats-officedocument.presentationml.comments+xml"/>
  <Override PartName="/ppt/notesSlides/notesSlide21.xml" ContentType="application/vnd.openxmlformats-officedocument.presentationml.notesSlide+xml"/>
  <Override PartName="/ppt/comments/comment9.xml" ContentType="application/vnd.openxmlformats-officedocument.presentationml.comments+xml"/>
  <Override PartName="/ppt/notesSlides/notesSlide22.xml" ContentType="application/vnd.openxmlformats-officedocument.presentationml.notesSlide+xml"/>
  <Override PartName="/ppt/comments/comment10.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1.xml" ContentType="application/vnd.openxmlformats-officedocument.presentationml.comment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7"/>
  </p:notesMasterIdLst>
  <p:sldIdLst>
    <p:sldId id="256" r:id="rId2"/>
    <p:sldId id="257" r:id="rId3"/>
    <p:sldId id="281" r:id="rId4"/>
    <p:sldId id="280" r:id="rId5"/>
    <p:sldId id="258" r:id="rId6"/>
    <p:sldId id="268" r:id="rId7"/>
    <p:sldId id="259" r:id="rId8"/>
    <p:sldId id="260" r:id="rId9"/>
    <p:sldId id="261" r:id="rId10"/>
    <p:sldId id="269" r:id="rId11"/>
    <p:sldId id="267" r:id="rId12"/>
    <p:sldId id="262" r:id="rId13"/>
    <p:sldId id="263" r:id="rId14"/>
    <p:sldId id="264" r:id="rId15"/>
    <p:sldId id="265" r:id="rId16"/>
    <p:sldId id="266" r:id="rId17"/>
    <p:sldId id="271" r:id="rId18"/>
    <p:sldId id="272" r:id="rId19"/>
    <p:sldId id="273" r:id="rId20"/>
    <p:sldId id="275" r:id="rId21"/>
    <p:sldId id="274" r:id="rId22"/>
    <p:sldId id="276" r:id="rId23"/>
    <p:sldId id="279" r:id="rId24"/>
    <p:sldId id="278" r:id="rId25"/>
    <p:sldId id="282" r:id="rId26"/>
  </p:sldIdLst>
  <p:sldSz cx="12192000" cy="6858000"/>
  <p:notesSz cx="6858000" cy="9144000"/>
  <p:embeddedFontLst>
    <p:embeddedFont>
      <p:font typeface="나눔고딕" panose="020D0604000000000000" pitchFamily="50" charset="-127"/>
      <p:regular r:id="rId28"/>
    </p:embeddedFont>
    <p:embeddedFont>
      <p:font typeface="나눔바른고딕" panose="020B0603020101020101" pitchFamily="50" charset="-127"/>
      <p:regular r:id="rId29"/>
      <p:bold r:id="rId30"/>
    </p:embeddedFont>
    <p:embeddedFont>
      <p:font typeface="맑은 고딕" panose="020B0503020000020004" pitchFamily="50" charset="-127"/>
      <p:regular r:id="rId31"/>
      <p:bold r:id="rId32"/>
    </p:embeddedFont>
    <p:embeddedFont>
      <p:font typeface="함초롬돋움" panose="020B0604000101010101" pitchFamily="50" charset="-127"/>
      <p:regular r:id="rId33"/>
      <p:bold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3838">
          <p15:clr>
            <a:srgbClr val="A4A3A4"/>
          </p15:clr>
        </p15:guide>
      </p15:sldGuideLst>
    </p:ext>
    <p:ext uri="{2D200454-40CA-4A62-9FC3-DE9A4176ACB9}">
      <p15:notesGuideLst xmlns:p15="http://schemas.microsoft.com/office/powerpoint/2012/main">
        <p15:guide id="1" orient="horz" pos="2878">
          <p15:clr>
            <a:srgbClr val="A4A3A4"/>
          </p15:clr>
        </p15:guide>
        <p15:guide id="2" pos="215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twins" initials="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78409" autoAdjust="0"/>
  </p:normalViewPr>
  <p:slideViewPr>
    <p:cSldViewPr snapToGrid="0">
      <p:cViewPr>
        <p:scale>
          <a:sx n="50" d="100"/>
          <a:sy n="50" d="100"/>
        </p:scale>
        <p:origin x="-30" y="429"/>
      </p:cViewPr>
      <p:guideLst>
        <p:guide orient="horz" pos="2158"/>
        <p:guide pos="3838"/>
      </p:guideLst>
    </p:cSldViewPr>
  </p:slideViewPr>
  <p:notesTextViewPr>
    <p:cViewPr>
      <p:scale>
        <a:sx n="100" d="100"/>
        <a:sy n="100" d="100"/>
      </p:scale>
      <p:origin x="0" y="0"/>
    </p:cViewPr>
  </p:notesTextViewPr>
  <p:notesViewPr>
    <p:cSldViewPr snapToGrid="0" snapToObjects="1">
      <p:cViewPr>
        <p:scale>
          <a:sx n="80" d="100"/>
          <a:sy n="80" d="100"/>
        </p:scale>
        <p:origin x="0" y="0"/>
      </p:cViewPr>
      <p:guideLst>
        <p:guide orient="horz" pos="2878"/>
        <p:guide pos="2158"/>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2-12T00:33:42.366" idx="1">
    <p:pos x="8" y="8"/>
    <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9-12-12T00:33:42.366" idx="1">
    <p:pos x="8" y="8"/>
    <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19-12-12T00:33:42.366" idx="1">
    <p:pos x="8" y="8"/>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12-12T00:33:42.366" idx="1">
    <p:pos x="8" y="8"/>
    <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9-12-12T00:33:42.366" idx="1">
    <p:pos x="8" y="8"/>
    <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9-12-12T00:33:42.366" idx="1">
    <p:pos x="8" y="8"/>
    <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9-12-12T00:33:42.366" idx="1">
    <p:pos x="8" y="8"/>
    <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9-12-12T00:33:42.366" idx="1">
    <p:pos x="8" y="8"/>
    <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9-12-12T00:33:42.366" idx="1">
    <p:pos x="8" y="8"/>
    <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9-12-12T00:33:42.366" idx="1">
    <p:pos x="8" y="8"/>
    <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9-12-12T00:33:42.366" idx="1">
    <p:pos x="8" y="8"/>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lang="ko-KR" altLang="en-US"/>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lang="ko-KR" altLang="en-US"/>
            </a:pPr>
            <a:fld id="{E2B2BC9D-A816-4D0A-858B-1D023B3A8ACA}" type="datetime1">
              <a:rPr lang="ko-KR" altLang="en-US"/>
              <a:pPr lvl="0">
                <a:defRPr lang="ko-KR" altLang="en-US"/>
              </a:pPr>
              <a:t>2019-12-12</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lang="ko-KR" altLang="en-US"/>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rmAutofit/>
          </a:bodyPr>
          <a:lstStyle/>
          <a:p>
            <a:pPr lvl="0">
              <a:defRPr lang="ko-KR" altLang="en-US"/>
            </a:pPr>
            <a:r>
              <a:rPr lang="ko-KR" altLang="en-US"/>
              <a:t>마스터 텍스트 스타일을 편집합니다</a:t>
            </a:r>
          </a:p>
          <a:p>
            <a:pPr lvl="1">
              <a:defRPr lang="ko-KR" altLang="en-US"/>
            </a:pPr>
            <a:r>
              <a:rPr lang="ko-KR" altLang="en-US"/>
              <a:t>둘째 수준</a:t>
            </a:r>
          </a:p>
          <a:p>
            <a:pPr lvl="2">
              <a:defRPr lang="ko-KR" altLang="en-US"/>
            </a:pPr>
            <a:r>
              <a:rPr lang="ko-KR" altLang="en-US"/>
              <a:t>셋째 수준</a:t>
            </a:r>
          </a:p>
          <a:p>
            <a:pPr lvl="3">
              <a:defRPr lang="ko-KR" altLang="en-US"/>
            </a:pPr>
            <a:r>
              <a:rPr lang="ko-KR" altLang="en-US"/>
              <a:t>넷째 수준</a:t>
            </a:r>
          </a:p>
          <a:p>
            <a:pPr lvl="4">
              <a:defRPr lang="ko-KR" altLang="en-US"/>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lang="ko-KR" altLang="en-US"/>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lang="ko-KR" altLang="en-US"/>
            </a:pPr>
            <a:fld id="{09F4262C-968C-4EE9-8164-CE16364706B3}" type="slidenum">
              <a:rPr lang="ko-KR" altLang="en-US"/>
              <a:pPr lvl="0">
                <a:defRPr lang="ko-KR" altLang="en-US"/>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 rtl="0" eaLnBrk="1" latinLnBrk="1" hangingPunct="1">
      <a:defRPr sz="1200" kern="1200">
        <a:solidFill>
          <a:schemeClr val="tx1"/>
        </a:solidFill>
        <a:latin typeface="+mj-lt"/>
        <a:ea typeface="+mj-ea"/>
        <a:cs typeface="+mj-cs"/>
      </a:defRPr>
    </a:lvl1pPr>
    <a:lvl2pPr marL="457200" algn="l" defTabSz="91440" rtl="0" eaLnBrk="1" latinLnBrk="1" hangingPunct="1">
      <a:defRPr sz="1200" kern="1200">
        <a:solidFill>
          <a:schemeClr val="tx1"/>
        </a:solidFill>
        <a:latin typeface="+mj-lt"/>
        <a:ea typeface="+mj-ea"/>
        <a:cs typeface="+mj-cs"/>
      </a:defRPr>
    </a:lvl2pPr>
    <a:lvl3pPr marL="914400" algn="l" defTabSz="91440" rtl="0" eaLnBrk="1" latinLnBrk="1" hangingPunct="1">
      <a:defRPr sz="1200" kern="1200">
        <a:solidFill>
          <a:schemeClr val="tx1"/>
        </a:solidFill>
        <a:latin typeface="+mj-lt"/>
        <a:ea typeface="+mj-ea"/>
        <a:cs typeface="+mj-cs"/>
      </a:defRPr>
    </a:lvl3pPr>
    <a:lvl4pPr marL="1371600" algn="l" defTabSz="91440" rtl="0" eaLnBrk="1" latinLnBrk="1" hangingPunct="1">
      <a:defRPr sz="1200" kern="1200">
        <a:solidFill>
          <a:schemeClr val="tx1"/>
        </a:solidFill>
        <a:latin typeface="+mj-lt"/>
        <a:ea typeface="+mj-ea"/>
        <a:cs typeface="+mj-cs"/>
      </a:defRPr>
    </a:lvl4pPr>
    <a:lvl5pPr marL="1828800" algn="l" defTabSz="91440" rtl="0" eaLnBrk="1" latinLnBrk="1" hangingPunct="1">
      <a:defRPr sz="1200" kern="1200">
        <a:solidFill>
          <a:schemeClr val="tx1"/>
        </a:solidFill>
        <a:latin typeface="+mj-lt"/>
        <a:ea typeface="+mj-ea"/>
        <a:cs typeface="+mj-cs"/>
      </a:defRPr>
    </a:lvl5pPr>
    <a:lvl6pPr marL="2286000" algn="l" defTabSz="91440" rtl="0" eaLnBrk="1" latinLnBrk="1" hangingPunct="1">
      <a:defRPr sz="1200" kern="1200">
        <a:solidFill>
          <a:schemeClr val="tx1"/>
        </a:solidFill>
        <a:latin typeface="+mj-lt"/>
        <a:ea typeface="+mj-ea"/>
        <a:cs typeface="+mj-cs"/>
      </a:defRPr>
    </a:lvl6pPr>
    <a:lvl7pPr marL="2743200" algn="l" defTabSz="91440" rtl="0" eaLnBrk="1" latinLnBrk="1" hangingPunct="1">
      <a:defRPr sz="1200" kern="1200">
        <a:solidFill>
          <a:schemeClr val="tx1"/>
        </a:solidFill>
        <a:latin typeface="+mj-lt"/>
        <a:ea typeface="+mj-ea"/>
        <a:cs typeface="+mj-cs"/>
      </a:defRPr>
    </a:lvl7pPr>
    <a:lvl8pPr marL="3200400" algn="l" defTabSz="91440" rtl="0" eaLnBrk="1" latinLnBrk="1" hangingPunct="1">
      <a:defRPr sz="1200" kern="1200">
        <a:solidFill>
          <a:schemeClr val="tx1"/>
        </a:solidFill>
        <a:latin typeface="+mj-lt"/>
        <a:ea typeface="+mj-ea"/>
        <a:cs typeface="+mj-cs"/>
      </a:defRPr>
    </a:lvl8pPr>
    <a:lvl9pPr marL="3657600" algn="l" defTabSz="9144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ko-KR" altLang="en-US" sz="1200" kern="1200" dirty="0">
                <a:solidFill>
                  <a:schemeClr val="tx1"/>
                </a:solidFill>
                <a:effectLst/>
                <a:latin typeface="+mj-lt"/>
                <a:ea typeface="+mj-ea"/>
                <a:cs typeface="+mj-cs"/>
              </a:rPr>
              <a:t>마지막으로 기존 데이터는 </a:t>
            </a:r>
            <a:r>
              <a:rPr lang="ko-KR" altLang="ko-KR" sz="1200" kern="1200" dirty="0">
                <a:solidFill>
                  <a:schemeClr val="tx1"/>
                </a:solidFill>
                <a:effectLst/>
                <a:latin typeface="+mj-lt"/>
                <a:ea typeface="+mj-ea"/>
                <a:cs typeface="+mj-cs"/>
              </a:rPr>
              <a:t>특정 상병에 </a:t>
            </a:r>
            <a:r>
              <a:rPr lang="ko-KR" altLang="en-US" sz="1200" kern="1200" dirty="0">
                <a:solidFill>
                  <a:schemeClr val="tx1"/>
                </a:solidFill>
                <a:effectLst/>
                <a:latin typeface="+mj-lt"/>
                <a:ea typeface="+mj-ea"/>
                <a:cs typeface="+mj-cs"/>
              </a:rPr>
              <a:t>대한 진료정보가 분산되었으므로 이를 통합했습니다</a:t>
            </a:r>
            <a:r>
              <a:rPr lang="en-US" altLang="ko-KR" sz="1200" kern="1200" dirty="0">
                <a:solidFill>
                  <a:schemeClr val="tx1"/>
                </a:solidFill>
                <a:effectLst/>
                <a:latin typeface="+mj-lt"/>
                <a:ea typeface="+mj-ea"/>
                <a:cs typeface="+mj-cs"/>
              </a:rPr>
              <a:t>.</a:t>
            </a:r>
          </a:p>
          <a:p>
            <a:pPr>
              <a:defRPr lang="ko-KR" altLang="en-US"/>
            </a:pPr>
            <a:r>
              <a:rPr lang="ko-KR" altLang="en-US" sz="1200" kern="1200" dirty="0">
                <a:solidFill>
                  <a:schemeClr val="tx1"/>
                </a:solidFill>
                <a:effectLst/>
                <a:latin typeface="+mj-lt"/>
                <a:ea typeface="+mj-ea"/>
                <a:cs typeface="+mj-cs"/>
              </a:rPr>
              <a:t>슬라이드의 예처럼</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동일한 상병에 대한 진료를 받지만</a:t>
            </a:r>
            <a:r>
              <a:rPr lang="en-US" altLang="ko-KR" sz="1200" kern="1200" dirty="0">
                <a:solidFill>
                  <a:schemeClr val="tx1"/>
                </a:solidFill>
                <a:effectLst/>
                <a:latin typeface="+mj-lt"/>
                <a:ea typeface="+mj-ea"/>
                <a:cs typeface="+mj-cs"/>
              </a:rPr>
              <a:t>, </a:t>
            </a:r>
            <a:r>
              <a:rPr lang="ko-KR" altLang="en-US" sz="1200" kern="1200" dirty="0" err="1">
                <a:solidFill>
                  <a:schemeClr val="tx1"/>
                </a:solidFill>
                <a:effectLst/>
                <a:latin typeface="+mj-lt"/>
                <a:ea typeface="+mj-ea"/>
                <a:cs typeface="+mj-cs"/>
              </a:rPr>
              <a:t>검사비</a:t>
            </a:r>
            <a:r>
              <a:rPr lang="en-US" altLang="ko-KR" sz="1200" kern="1200" dirty="0">
                <a:solidFill>
                  <a:schemeClr val="tx1"/>
                </a:solidFill>
                <a:effectLst/>
                <a:latin typeface="+mj-lt"/>
                <a:ea typeface="+mj-ea"/>
                <a:cs typeface="+mj-cs"/>
              </a:rPr>
              <a:t>, </a:t>
            </a:r>
            <a:r>
              <a:rPr lang="ko-KR" altLang="en-US" sz="1200" kern="1200" dirty="0" err="1">
                <a:solidFill>
                  <a:schemeClr val="tx1"/>
                </a:solidFill>
                <a:effectLst/>
                <a:latin typeface="+mj-lt"/>
                <a:ea typeface="+mj-ea"/>
                <a:cs typeface="+mj-cs"/>
              </a:rPr>
              <a:t>초진비</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본 진료에 대한 비용 등이 분산될 수 있기 때문입니다</a:t>
            </a:r>
            <a:r>
              <a:rPr lang="en-US" altLang="ko-KR" sz="1200" kern="1200" dirty="0">
                <a:solidFill>
                  <a:schemeClr val="tx1"/>
                </a:solidFill>
                <a:effectLst/>
                <a:latin typeface="+mj-lt"/>
                <a:ea typeface="+mj-ea"/>
                <a:cs typeface="+mj-cs"/>
              </a:rPr>
              <a:t>.</a:t>
            </a:r>
          </a:p>
          <a:p>
            <a:pPr>
              <a:defRPr lang="ko-KR" altLang="en-US"/>
            </a:pPr>
            <a:r>
              <a:rPr lang="ko-KR" altLang="en-US" sz="1200" kern="1200" dirty="0">
                <a:solidFill>
                  <a:schemeClr val="tx1"/>
                </a:solidFill>
                <a:effectLst/>
                <a:latin typeface="+mj-lt"/>
                <a:ea typeface="+mj-ea"/>
                <a:cs typeface="+mj-cs"/>
              </a:rPr>
              <a:t>이 문제를 해결하기 위해 </a:t>
            </a:r>
            <a:endParaRPr lang="en-US" altLang="ko-KR" sz="1200" kern="1200" dirty="0">
              <a:solidFill>
                <a:schemeClr val="tx1"/>
              </a:solidFill>
              <a:effectLst/>
              <a:latin typeface="+mj-lt"/>
              <a:ea typeface="+mj-ea"/>
              <a:cs typeface="+mj-cs"/>
            </a:endParaRPr>
          </a:p>
          <a:p>
            <a:pPr>
              <a:defRPr lang="ko-KR" altLang="en-US"/>
            </a:pPr>
            <a:r>
              <a:rPr lang="ko-KR" altLang="en-US" sz="1200" kern="1200" dirty="0">
                <a:solidFill>
                  <a:schemeClr val="tx1"/>
                </a:solidFill>
                <a:effectLst/>
                <a:latin typeface="+mj-lt"/>
                <a:ea typeface="+mj-ea"/>
                <a:cs typeface="+mj-cs"/>
              </a:rPr>
              <a:t>다음과 같은 키 필드를 기준으로 동일한 환자의 반복된 진료를 통합했습니다</a:t>
            </a:r>
            <a:r>
              <a:rPr lang="en-US" altLang="ko-KR" sz="1200" kern="1200" dirty="0">
                <a:solidFill>
                  <a:schemeClr val="tx1"/>
                </a:solidFill>
                <a:effectLst/>
                <a:latin typeface="+mj-lt"/>
                <a:ea typeface="+mj-ea"/>
                <a:cs typeface="+mj-cs"/>
              </a:rPr>
              <a:t>.</a:t>
            </a:r>
          </a:p>
          <a:p>
            <a:pPr>
              <a:defRPr lang="ko-KR" altLang="en-US"/>
            </a:pPr>
            <a:endParaRPr lang="en-US" altLang="ko-KR" sz="1200" kern="1200" dirty="0">
              <a:solidFill>
                <a:schemeClr val="tx1"/>
              </a:solidFill>
              <a:effectLst/>
              <a:latin typeface="+mj-lt"/>
              <a:ea typeface="+mj-ea"/>
              <a:cs typeface="+mj-cs"/>
            </a:endParaRPr>
          </a:p>
          <a:p>
            <a:pPr>
              <a:defRPr lang="ko-KR" altLang="en-US"/>
            </a:pPr>
            <a:endParaRPr lang="en-US" altLang="ko-KR" sz="1200" kern="1200" dirty="0">
              <a:solidFill>
                <a:schemeClr val="tx1"/>
              </a:solidFill>
              <a:effectLst/>
              <a:latin typeface="+mj-lt"/>
              <a:ea typeface="+mj-ea"/>
              <a:cs typeface="+mj-cs"/>
            </a:endParaRP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10</a:t>
            </a:fld>
            <a:endParaRPr lang="en-US" altLang="en-US"/>
          </a:p>
        </p:txBody>
      </p:sp>
    </p:spTree>
    <p:extLst>
      <p:ext uri="{BB962C8B-B14F-4D97-AF65-F5344CB8AC3E}">
        <p14:creationId xmlns:p14="http://schemas.microsoft.com/office/powerpoint/2010/main" val="3424219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ko-KR" altLang="en-US" dirty="0"/>
              <a:t>연관성 분석에서는 환자의 질병 내역인 주</a:t>
            </a:r>
            <a:r>
              <a:rPr lang="en-US" altLang="ko-KR" dirty="0"/>
              <a:t>-</a:t>
            </a:r>
            <a:r>
              <a:rPr lang="ko-KR" altLang="en-US" dirty="0"/>
              <a:t>부상병의 상관관계를 </a:t>
            </a:r>
            <a:r>
              <a:rPr lang="ko-KR" altLang="en-US" dirty="0" err="1"/>
              <a:t>분석하는데에</a:t>
            </a:r>
            <a:r>
              <a:rPr lang="ko-KR" altLang="en-US" dirty="0"/>
              <a:t> 목표를 두었습니다. </a:t>
            </a:r>
            <a:endParaRPr lang="en-US" altLang="ko-KR" dirty="0"/>
          </a:p>
          <a:p>
            <a:pPr>
              <a:defRPr lang="ko-KR" altLang="en-US"/>
            </a:pPr>
            <a:r>
              <a:rPr lang="ko-KR" altLang="en-US" dirty="0"/>
              <a:t>분석 툴로는 </a:t>
            </a:r>
            <a:r>
              <a:rPr lang="en-US" altLang="ko-KR" dirty="0" err="1"/>
              <a:t>Apriori</a:t>
            </a:r>
            <a:r>
              <a:rPr lang="ko-KR" altLang="en-US" dirty="0" err="1"/>
              <a:t>를</a:t>
            </a:r>
            <a:r>
              <a:rPr lang="ko-KR" altLang="en-US" dirty="0"/>
              <a:t> 이용하였습니다</a:t>
            </a:r>
            <a:r>
              <a:rPr lang="en-US" altLang="ko-KR" dirty="0"/>
              <a:t>.</a:t>
            </a:r>
            <a:endParaRPr lang="ko-KR" altLang="en-US" dirty="0"/>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11</a:t>
            </a:fld>
            <a:endParaRPr lang="en-US" altLang="en-US"/>
          </a:p>
        </p:txBody>
      </p:sp>
    </p:spTree>
    <p:extLst>
      <p:ext uri="{BB962C8B-B14F-4D97-AF65-F5344CB8AC3E}">
        <p14:creationId xmlns:p14="http://schemas.microsoft.com/office/powerpoint/2010/main" val="4281780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ko-KR" altLang="en-US" dirty="0"/>
              <a:t>지지도 10%와 신뢰도 85%의 연관성 검사 결과, 총 2705건의 결과가 도출되었습니다. 하지만 이중의 대부분은 질병코드10과 연관되어 있었습니다. 질병코드 10은 1년에 누구나 한번씩은 걸리는 감기와 같은 호흡기 </a:t>
            </a:r>
            <a:r>
              <a:rPr lang="ko-KR" altLang="en-US" dirty="0" err="1"/>
              <a:t>질환등을</a:t>
            </a:r>
            <a:r>
              <a:rPr lang="ko-KR" altLang="en-US" dirty="0"/>
              <a:t> 의미합니다. 이는 즉, 다리가 부러지거나, 혹은 혈관 질환을 가지고 있는 환자가 감기에 걸려서 다시 한번 병원에 방문한 것을 의미합니다. 이는 연관성의 개념보다는 누구나 쉽게 자주 걸리는 질병의 빈도수가 높기에 다수의 결과가 나타났다고 여겨졌습니다. 따라서 유의미한 결과를 얻기 위해서는 특정 질병과의 연관성 분석이 필요했습니다. 이를 위해 </a:t>
            </a:r>
            <a:r>
              <a:rPr lang="ko-KR" altLang="en-US" dirty="0" err="1"/>
              <a:t>후항값에</a:t>
            </a:r>
            <a:r>
              <a:rPr lang="ko-KR" altLang="en-US" dirty="0"/>
              <a:t> 특정 주상병코드를, </a:t>
            </a:r>
            <a:r>
              <a:rPr lang="ko-KR" altLang="en-US" dirty="0" err="1"/>
              <a:t>전항값에</a:t>
            </a:r>
            <a:r>
              <a:rPr lang="ko-KR" altLang="en-US" dirty="0"/>
              <a:t> 특정 부상병코드를 입력하여 결과를 도출하고자 했습니다.</a:t>
            </a: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12</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ko-KR" altLang="en-US" dirty="0"/>
              <a:t>먼저 결과를 얻기 위해 선택한 필드는 주상병10, 즉 호흡기 질환에 이어 2번째로 빈도수가 높은 주상병4 필드입니다. 유의미한 결과를 위해 지지도와 신뢰도를 높여가며 연관성 분석을 진행했습니다. 결과적으로 지지도 12%, 신뢰도 80%의 </a:t>
            </a:r>
            <a:r>
              <a:rPr lang="ko-KR" altLang="en-US" dirty="0" err="1"/>
              <a:t>믿을만한</a:t>
            </a:r>
            <a:r>
              <a:rPr lang="ko-KR" altLang="en-US" dirty="0"/>
              <a:t> 결과를 도출했는데요. 주상병4에는 당뇨병, 비만 및 기타 </a:t>
            </a:r>
            <a:r>
              <a:rPr lang="ko-KR" altLang="en-US" dirty="0" err="1"/>
              <a:t>과영양등의</a:t>
            </a:r>
            <a:r>
              <a:rPr lang="ko-KR" altLang="en-US" dirty="0"/>
              <a:t> 질병이 포함되어 있습니다. 이들 중 80%의 비율로 부상병9과 부상병11, 즉 순환계통과 소화계통을 함께 앓고 있는 것으로 나타났습니다. 순환계통에 포함된 질병으로는 고혈압이나 저혈압성 질환, 동맥 또는 </a:t>
            </a:r>
            <a:r>
              <a:rPr lang="ko-KR" altLang="en-US" dirty="0" err="1"/>
              <a:t>세동맥</a:t>
            </a:r>
            <a:r>
              <a:rPr lang="ko-KR" altLang="en-US" dirty="0"/>
              <a:t> </a:t>
            </a:r>
            <a:r>
              <a:rPr lang="ko-KR" altLang="en-US" dirty="0" err="1"/>
              <a:t>질환등이</a:t>
            </a:r>
            <a:r>
              <a:rPr lang="ko-KR" altLang="en-US" dirty="0"/>
              <a:t> 있습니다. </a:t>
            </a:r>
            <a:r>
              <a:rPr lang="ko-KR" altLang="ko-KR" sz="1100" dirty="0">
                <a:latin typeface="맑은 고딕"/>
                <a:ea typeface="맑은 고딕"/>
              </a:rPr>
              <a:t>또한 부상병11(소화계통)의 질병에는 구강, 식도 및 십이지장, 복막 또는 간으로 주로 섭취와 관련된 기관의 문제로</a:t>
            </a:r>
            <a:r>
              <a:rPr lang="ko-KR" altLang="en-US" sz="1100" dirty="0">
                <a:latin typeface="맑은 고딕"/>
                <a:ea typeface="맑은 고딕"/>
              </a:rPr>
              <a:t> 보입니다. </a:t>
            </a:r>
            <a:r>
              <a:rPr lang="ko-KR" altLang="ko-KR" sz="1100" dirty="0">
                <a:latin typeface="맑은 고딕"/>
                <a:ea typeface="맑은 고딕"/>
              </a:rPr>
              <a:t>영양, 즉 섭취와 관련된 질병인 주상병4와 연관성을 가지고 있는 부상병9는 섭취 패턴에 따라 혈관 또는 혈압 문제를 야기할 수 있다는 것은 대부분 알고 있는 사실일지 모</a:t>
            </a:r>
            <a:r>
              <a:rPr lang="ko-KR" altLang="en-US" sz="1100" dirty="0">
                <a:latin typeface="맑은 고딕"/>
                <a:ea typeface="맑은 고딕"/>
              </a:rPr>
              <a:t>릅니다.</a:t>
            </a:r>
            <a:r>
              <a:rPr lang="ko-KR" altLang="ko-KR" sz="1100" dirty="0">
                <a:latin typeface="맑은 고딕"/>
                <a:ea typeface="맑은 고딕"/>
              </a:rPr>
              <a:t> 하지만 부상병11의 경우에서, 섭취 패턴에 따라 식도나 십이지장 또는 복막에 질병을 앓고 있다는 사실을 유추하기 힘들 </a:t>
            </a:r>
            <a:r>
              <a:rPr lang="ko-KR" altLang="en-US" sz="1100" dirty="0">
                <a:latin typeface="맑은 고딕"/>
                <a:ea typeface="맑은 고딕"/>
              </a:rPr>
              <a:t>것 입니다.</a:t>
            </a: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13</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ko-KR" altLang="en-US" dirty="0"/>
              <a:t>마찬가지로 지지도와 신뢰도를 높여가며 연관성 분석을 진행했습니다. 주상병9(순환계통)에서는 지지도 13%, 신뢰도 90%의 상당한 신뢰성 있는 결과를 얻게 되었습니다. 순환계통에 포함된 질병으로는 위에 언급했듯이 혈압, 동맥 </a:t>
            </a:r>
            <a:r>
              <a:rPr lang="ko-KR" altLang="en-US" dirty="0" err="1"/>
              <a:t>질환등이</a:t>
            </a:r>
            <a:r>
              <a:rPr lang="ko-KR" altLang="en-US" dirty="0"/>
              <a:t> 있습니다. </a:t>
            </a:r>
            <a:r>
              <a:rPr lang="ko-KR" altLang="en-US" dirty="0" err="1"/>
              <a:t>이들중</a:t>
            </a:r>
            <a:r>
              <a:rPr lang="ko-KR" altLang="en-US" dirty="0"/>
              <a:t> 90%는 위에서 언급했던 부상병4(내분비 및 영양 대사 질환), 부상병11(소화계통), 부상병7( 눈 및 눈 부속기관)의 질병을 함께 앓고 있는 것이 나타났습니다. 위에서 언급했듯 부상병11, 즉 소화계통이 포함하는 질병과 순환계통의 질병의 공통점은 많지 않습니다. 또한 부상병7 ( </a:t>
            </a:r>
            <a:r>
              <a:rPr lang="ko-KR" altLang="en-US" dirty="0" err="1"/>
              <a:t>눈및</a:t>
            </a:r>
            <a:r>
              <a:rPr lang="ko-KR" altLang="en-US" dirty="0"/>
              <a:t> 부속 기관)에 포함되는 질병, 즉 눈꺼풀, 망막 녹내장, 백내장 등의 질병은 순환계통의 질병은 환자의 입장에서 더 예측하지 못한 질병일 수 있습니다. </a:t>
            </a:r>
          </a:p>
          <a:p>
            <a:pPr>
              <a:defRPr lang="ko-KR" altLang="en-US"/>
            </a:pPr>
            <a:endParaRPr lang="ko-KR" altLang="en-US" dirty="0"/>
          </a:p>
          <a:p>
            <a:pPr>
              <a:defRPr lang="ko-KR" altLang="en-US"/>
            </a:pPr>
            <a:endParaRPr lang="ko-KR" altLang="en-US" dirty="0"/>
          </a:p>
          <a:p>
            <a:pPr>
              <a:defRPr lang="ko-KR" altLang="en-US"/>
            </a:pPr>
            <a:r>
              <a:rPr lang="ko-KR" altLang="en-US" dirty="0"/>
              <a:t>&gt; 결론</a:t>
            </a:r>
          </a:p>
          <a:p>
            <a:pPr>
              <a:defRPr lang="ko-KR" altLang="en-US"/>
            </a:pPr>
            <a:r>
              <a:rPr lang="ko-KR" altLang="ko-KR" sz="1000" dirty="0">
                <a:latin typeface="맑은 고딕"/>
                <a:ea typeface="맑은 고딕"/>
              </a:rPr>
              <a:t>국민 건강 보험 공단에서는 현재 질병이나 부상으로 인해 발생한 고액의 진료비로 가계에 과도한 부담이 되는 것을 방지하기 위하여, 국민들이 평소에 보험료를 내고 보험자인 국민건강보험공단이 이를 </a:t>
            </a:r>
            <a:r>
              <a:rPr lang="ko-KR" altLang="ko-KR" sz="1000" dirty="0" err="1">
                <a:latin typeface="맑은 고딕"/>
                <a:ea typeface="맑은 고딕"/>
              </a:rPr>
              <a:t>관리·운영하다가</a:t>
            </a:r>
            <a:r>
              <a:rPr lang="ko-KR" altLang="ko-KR" sz="1000" dirty="0">
                <a:latin typeface="맑은 고딕"/>
                <a:ea typeface="맑은 고딕"/>
              </a:rPr>
              <a:t> 필요시 보험급여를 제공하는 방법으로 운영</a:t>
            </a:r>
            <a:r>
              <a:rPr lang="ko-KR" altLang="en-US" sz="1000" dirty="0">
                <a:latin typeface="맑은 고딕"/>
                <a:ea typeface="맑은 고딕"/>
              </a:rPr>
              <a:t>합니다</a:t>
            </a:r>
            <a:r>
              <a:rPr lang="ko-KR" altLang="ko-KR" sz="1000" dirty="0">
                <a:latin typeface="맑은 고딕"/>
                <a:ea typeface="맑은 고딕"/>
              </a:rPr>
              <a:t>. 보다 효과적이고 효율적인 재단 운영을 위해서 공단은 위와 같은 방법으로 이전의 데이터를 사용할 수 있</a:t>
            </a:r>
            <a:r>
              <a:rPr lang="ko-KR" altLang="en-US" sz="1000" dirty="0">
                <a:latin typeface="맑은 고딕"/>
                <a:ea typeface="맑은 고딕"/>
              </a:rPr>
              <a:t>습니다.</a:t>
            </a:r>
          </a:p>
          <a:p>
            <a:pPr>
              <a:defRPr lang="ko-KR" altLang="en-US"/>
            </a:pPr>
            <a:r>
              <a:rPr lang="ko-KR" altLang="ko-KR" sz="1000" dirty="0">
                <a:latin typeface="맑은 고딕"/>
                <a:ea typeface="맑은 고딕"/>
              </a:rPr>
              <a:t>  공단에서는 연관성 분석으로 얻게 된 데이터를 국민에게 제공</a:t>
            </a:r>
            <a:r>
              <a:rPr lang="ko-KR" altLang="en-US" sz="1000" dirty="0">
                <a:latin typeface="맑은 고딕"/>
                <a:ea typeface="맑은 고딕"/>
              </a:rPr>
              <a:t>합니다</a:t>
            </a:r>
            <a:r>
              <a:rPr lang="ko-KR" altLang="ko-KR" sz="1000" dirty="0">
                <a:latin typeface="맑은 고딕"/>
                <a:ea typeface="맑은 고딕"/>
              </a:rPr>
              <a:t>. 특정 질병으로 보험료를 지급 받게 된 보험자에게 아직은 발병하지 않은 연관 질병에 대해서 미리 안내하고, 검진을 유</a:t>
            </a:r>
            <a:r>
              <a:rPr lang="ko-KR" altLang="en-US" sz="1000" dirty="0">
                <a:latin typeface="맑은 고딕"/>
                <a:ea typeface="맑은 고딕"/>
              </a:rPr>
              <a:t>도합니다</a:t>
            </a:r>
            <a:r>
              <a:rPr lang="ko-KR" altLang="ko-KR" sz="1000" dirty="0">
                <a:latin typeface="맑은 고딕"/>
                <a:ea typeface="맑은 고딕"/>
              </a:rPr>
              <a:t>. 이를 통해 보험자는 건강 악화와 가계 부담을 줄일 수 있고, 공단에서는 보험 지급금을 줄일 </a:t>
            </a:r>
            <a:r>
              <a:rPr lang="ko-KR" altLang="en-US" sz="1000" dirty="0">
                <a:latin typeface="맑은 고딕"/>
                <a:ea typeface="맑은 고딕"/>
              </a:rPr>
              <a:t>수도 있습니다</a:t>
            </a:r>
            <a:r>
              <a:rPr lang="ko-KR" altLang="ko-KR" sz="1000" dirty="0">
                <a:latin typeface="맑은 고딕"/>
                <a:ea typeface="맑은 고딕"/>
              </a:rPr>
              <a:t>. 상호 이익을 얻을 수 있는 방법</a:t>
            </a:r>
            <a:r>
              <a:rPr lang="ko-KR" altLang="en-US" sz="1000" dirty="0">
                <a:latin typeface="맑은 고딕"/>
                <a:ea typeface="맑은 고딕"/>
              </a:rPr>
              <a:t>입니다.</a:t>
            </a:r>
          </a:p>
          <a:p>
            <a:pPr>
              <a:defRPr lang="ko-KR" altLang="en-US"/>
            </a:pPr>
            <a:r>
              <a:rPr lang="ko-KR" altLang="en-US" dirty="0"/>
              <a:t> </a:t>
            </a: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14</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dirty="0"/>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15</a:t>
            </a:fld>
            <a:endParaRPr lang="en-US" altLang="en-US"/>
          </a:p>
        </p:txBody>
      </p:sp>
    </p:spTree>
    <p:extLst>
      <p:ext uri="{BB962C8B-B14F-4D97-AF65-F5344CB8AC3E}">
        <p14:creationId xmlns:p14="http://schemas.microsoft.com/office/powerpoint/2010/main" val="3729531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marL="0" marR="0" lvl="0" indent="0" algn="l" defTabSz="91440" rtl="0" eaLnBrk="1" fontAlgn="auto" latinLnBrk="1" hangingPunct="1">
              <a:lnSpc>
                <a:spcPct val="100000"/>
              </a:lnSpc>
              <a:spcBef>
                <a:spcPts val="0"/>
              </a:spcBef>
              <a:spcAft>
                <a:spcPts val="0"/>
              </a:spcAft>
              <a:buClrTx/>
              <a:buSzTx/>
              <a:buFontTx/>
              <a:buNone/>
              <a:tabLst/>
              <a:defRPr lang="ko-KR" altLang="en-US"/>
            </a:pPr>
            <a:r>
              <a:rPr lang="ko-KR" altLang="en-US" sz="1200" kern="1200" dirty="0">
                <a:solidFill>
                  <a:schemeClr val="tx1"/>
                </a:solidFill>
                <a:effectLst/>
                <a:latin typeface="+mj-lt"/>
                <a:ea typeface="+mj-ea"/>
                <a:cs typeface="+mj-cs"/>
              </a:rPr>
              <a:t>우선 </a:t>
            </a:r>
            <a:r>
              <a:rPr lang="ko-KR" altLang="ko-KR" sz="1200" kern="1200" dirty="0" err="1">
                <a:solidFill>
                  <a:schemeClr val="tx1"/>
                </a:solidFill>
                <a:effectLst/>
                <a:latin typeface="+mj-lt"/>
                <a:ea typeface="+mj-ea"/>
                <a:cs typeface="+mj-cs"/>
              </a:rPr>
              <a:t>심결요양급여비용총액을</a:t>
            </a:r>
            <a:r>
              <a:rPr lang="ko-KR" altLang="ko-KR" sz="1200" kern="1200" dirty="0">
                <a:solidFill>
                  <a:schemeClr val="tx1"/>
                </a:solidFill>
                <a:effectLst/>
                <a:latin typeface="+mj-lt"/>
                <a:ea typeface="+mj-ea"/>
                <a:cs typeface="+mj-cs"/>
              </a:rPr>
              <a:t> </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저가형</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고가형</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으로 </a:t>
            </a:r>
            <a:r>
              <a:rPr lang="ko-KR" altLang="ko-KR" sz="1200" kern="1200" dirty="0" err="1">
                <a:solidFill>
                  <a:schemeClr val="tx1"/>
                </a:solidFill>
                <a:effectLst/>
                <a:latin typeface="+mj-lt"/>
                <a:ea typeface="+mj-ea"/>
                <a:cs typeface="+mj-cs"/>
              </a:rPr>
              <a:t>범주화하여</a:t>
            </a:r>
            <a:r>
              <a:rPr lang="ko-KR" altLang="ko-KR" sz="1200" kern="1200" dirty="0">
                <a:solidFill>
                  <a:schemeClr val="tx1"/>
                </a:solidFill>
                <a:effectLst/>
                <a:latin typeface="+mj-lt"/>
                <a:ea typeface="+mj-ea"/>
                <a:cs typeface="+mj-cs"/>
              </a:rPr>
              <a:t> 목표변수로 설정</a:t>
            </a:r>
            <a:r>
              <a:rPr lang="ko-KR" altLang="en-US" sz="1200" kern="1200" dirty="0">
                <a:solidFill>
                  <a:schemeClr val="tx1"/>
                </a:solidFill>
                <a:effectLst/>
                <a:latin typeface="+mj-lt"/>
                <a:ea typeface="+mj-ea"/>
                <a:cs typeface="+mj-cs"/>
              </a:rPr>
              <a:t>하여</a:t>
            </a:r>
            <a:r>
              <a:rPr lang="en-US" altLang="ko-KR" sz="1200" kern="1200" dirty="0">
                <a:solidFill>
                  <a:schemeClr val="tx1"/>
                </a:solidFill>
                <a:effectLst/>
                <a:latin typeface="+mj-lt"/>
                <a:ea typeface="+mj-ea"/>
                <a:cs typeface="+mj-cs"/>
              </a:rPr>
              <a:t>,</a:t>
            </a:r>
          </a:p>
          <a:p>
            <a:pPr marL="0" marR="0" lvl="0" indent="0" algn="l" defTabSz="91440" rtl="0" eaLnBrk="1" fontAlgn="auto" latinLnBrk="1" hangingPunct="1">
              <a:lnSpc>
                <a:spcPct val="100000"/>
              </a:lnSpc>
              <a:spcBef>
                <a:spcPts val="0"/>
              </a:spcBef>
              <a:spcAft>
                <a:spcPts val="0"/>
              </a:spcAft>
              <a:buClrTx/>
              <a:buSzTx/>
              <a:buFontTx/>
              <a:buNone/>
              <a:tabLst/>
              <a:defRPr lang="ko-KR" altLang="en-US"/>
            </a:pPr>
            <a:r>
              <a:rPr lang="ko-KR" altLang="en-US" sz="1200" kern="1200" dirty="0">
                <a:solidFill>
                  <a:schemeClr val="tx1"/>
                </a:solidFill>
                <a:effectLst/>
                <a:latin typeface="+mj-lt"/>
                <a:ea typeface="+mj-ea"/>
                <a:cs typeface="+mj-cs"/>
              </a:rPr>
              <a:t>각각의  진료 건에 영향을 줄 수 있는 변수들로 규칙을 형성하려 합니다</a:t>
            </a:r>
            <a:r>
              <a:rPr lang="en-US" altLang="ko-KR" sz="1200" kern="1200" dirty="0">
                <a:solidFill>
                  <a:schemeClr val="tx1"/>
                </a:solidFill>
                <a:effectLst/>
                <a:latin typeface="+mj-lt"/>
                <a:ea typeface="+mj-ea"/>
                <a:cs typeface="+mj-cs"/>
              </a:rPr>
              <a:t>.</a:t>
            </a:r>
          </a:p>
          <a:p>
            <a:pPr>
              <a:defRPr lang="ko-KR" altLang="en-US"/>
            </a:pPr>
            <a:r>
              <a:rPr lang="ko-KR" altLang="en-US" dirty="0"/>
              <a:t>비용의 노이즈 제거를 위해 이상분석을 진행했고</a:t>
            </a:r>
            <a:r>
              <a:rPr lang="en-US" altLang="ko-KR" dirty="0"/>
              <a:t>, 2</a:t>
            </a:r>
            <a:r>
              <a:rPr lang="ko-KR" altLang="en-US" dirty="0"/>
              <a:t>개의 </a:t>
            </a:r>
            <a:r>
              <a:rPr lang="ko-KR" altLang="en-US" dirty="0" err="1"/>
              <a:t>피어그룹이</a:t>
            </a:r>
            <a:r>
              <a:rPr lang="ko-KR" altLang="en-US" dirty="0"/>
              <a:t> 형성되었습니다</a:t>
            </a:r>
            <a:r>
              <a:rPr lang="en-US" altLang="ko-KR" dirty="0"/>
              <a:t>. </a:t>
            </a:r>
          </a:p>
          <a:p>
            <a:pPr>
              <a:defRPr lang="ko-KR" altLang="en-US"/>
            </a:pPr>
            <a:r>
              <a:rPr lang="en-US" altLang="ko-KR" dirty="0"/>
              <a:t>1%</a:t>
            </a:r>
            <a:r>
              <a:rPr lang="ko-KR" altLang="en-US" dirty="0"/>
              <a:t>의 노이즈를 제거한 뒤</a:t>
            </a:r>
            <a:r>
              <a:rPr lang="en-US" altLang="ko-KR" dirty="0"/>
              <a:t>, </a:t>
            </a:r>
            <a:r>
              <a:rPr lang="ko-KR" altLang="en-US" dirty="0"/>
              <a:t>피어 그룹의 </a:t>
            </a:r>
            <a:r>
              <a:rPr lang="ko-KR" altLang="en-US" dirty="0" err="1"/>
              <a:t>검토값을</a:t>
            </a:r>
            <a:r>
              <a:rPr lang="ko-KR" altLang="en-US" dirty="0"/>
              <a:t> 참고하여 </a:t>
            </a:r>
            <a:r>
              <a:rPr lang="en-US" altLang="ko-KR" dirty="0"/>
              <a:t>30</a:t>
            </a:r>
            <a:r>
              <a:rPr lang="ko-KR" altLang="en-US" dirty="0"/>
              <a:t>만원 이하의 진료내역은 저가형</a:t>
            </a:r>
            <a:r>
              <a:rPr lang="en-US" altLang="ko-KR" dirty="0"/>
              <a:t>, </a:t>
            </a:r>
            <a:r>
              <a:rPr lang="ko-KR" altLang="en-US" dirty="0"/>
              <a:t>그 이상의 진료는 고가형으로 분류했습니다</a:t>
            </a:r>
            <a:r>
              <a:rPr lang="en-US" altLang="ko-KR" dirty="0"/>
              <a:t>. </a:t>
            </a:r>
          </a:p>
          <a:p>
            <a:pPr>
              <a:defRPr lang="ko-KR" altLang="en-US"/>
            </a:pPr>
            <a:endParaRPr lang="ko-KR" altLang="en-US" dirty="0"/>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16</a:t>
            </a:fld>
            <a:endParaRPr lang="en-US" altLang="en-US"/>
          </a:p>
        </p:txBody>
      </p:sp>
    </p:spTree>
    <p:extLst>
      <p:ext uri="{BB962C8B-B14F-4D97-AF65-F5344CB8AC3E}">
        <p14:creationId xmlns:p14="http://schemas.microsoft.com/office/powerpoint/2010/main" val="3619057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en-US" altLang="ko-KR" sz="1200" kern="1200" dirty="0">
                <a:solidFill>
                  <a:schemeClr val="tx1"/>
                </a:solidFill>
                <a:effectLst/>
                <a:latin typeface="+mj-lt"/>
                <a:ea typeface="+mj-ea"/>
                <a:cs typeface="+mj-cs"/>
              </a:rPr>
              <a:t>C5.0,</a:t>
            </a:r>
            <a:r>
              <a:rPr lang="ko-KR" altLang="ko-KR" sz="1200" kern="1200" dirty="0">
                <a:solidFill>
                  <a:schemeClr val="tx1"/>
                </a:solidFill>
                <a:effectLst/>
                <a:latin typeface="+mj-lt"/>
                <a:ea typeface="+mj-ea"/>
                <a:cs typeface="+mj-cs"/>
              </a:rPr>
              <a:t> </a:t>
            </a:r>
            <a:r>
              <a:rPr lang="en-US" altLang="ko-KR" sz="1200" kern="1200" dirty="0">
                <a:solidFill>
                  <a:schemeClr val="tx1"/>
                </a:solidFill>
                <a:effectLst/>
                <a:latin typeface="+mj-lt"/>
                <a:ea typeface="+mj-ea"/>
                <a:cs typeface="+mj-cs"/>
              </a:rPr>
              <a:t>CART,</a:t>
            </a:r>
            <a:r>
              <a:rPr lang="ko-KR" altLang="ko-KR" sz="1200" kern="1200" dirty="0">
                <a:solidFill>
                  <a:schemeClr val="tx1"/>
                </a:solidFill>
                <a:effectLst/>
                <a:latin typeface="+mj-lt"/>
                <a:ea typeface="+mj-ea"/>
                <a:cs typeface="+mj-cs"/>
              </a:rPr>
              <a:t> </a:t>
            </a:r>
            <a:r>
              <a:rPr lang="en-US" altLang="ko-KR" sz="1200" kern="1200" dirty="0">
                <a:solidFill>
                  <a:schemeClr val="tx1"/>
                </a:solidFill>
                <a:effectLst/>
                <a:latin typeface="+mj-lt"/>
                <a:ea typeface="+mj-ea"/>
                <a:cs typeface="+mj-cs"/>
              </a:rPr>
              <a:t>CHAID </a:t>
            </a:r>
            <a:r>
              <a:rPr lang="ko-KR" altLang="en-US" sz="1200" kern="1200" dirty="0">
                <a:solidFill>
                  <a:schemeClr val="tx1"/>
                </a:solidFill>
                <a:effectLst/>
                <a:latin typeface="+mj-lt"/>
                <a:ea typeface="+mj-ea"/>
                <a:cs typeface="+mj-cs"/>
              </a:rPr>
              <a:t>세 가지 모델을 사용하여 분석했으며</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세 모델 모두 </a:t>
            </a:r>
            <a:r>
              <a:rPr lang="en-US" altLang="ko-KR" sz="1200" kern="1200" dirty="0">
                <a:solidFill>
                  <a:schemeClr val="tx1"/>
                </a:solidFill>
                <a:effectLst/>
                <a:latin typeface="+mj-lt"/>
                <a:ea typeface="+mj-ea"/>
                <a:cs typeface="+mj-cs"/>
              </a:rPr>
              <a:t>accuracy</a:t>
            </a:r>
            <a:r>
              <a:rPr lang="ko-KR" altLang="en-US" sz="1200" kern="1200" dirty="0">
                <a:solidFill>
                  <a:schemeClr val="tx1"/>
                </a:solidFill>
                <a:effectLst/>
                <a:latin typeface="+mj-lt"/>
                <a:ea typeface="+mj-ea"/>
                <a:cs typeface="+mj-cs"/>
              </a:rPr>
              <a:t>는 </a:t>
            </a:r>
            <a:r>
              <a:rPr lang="en-US" altLang="ko-KR" sz="1200" kern="1200" dirty="0">
                <a:solidFill>
                  <a:schemeClr val="tx1"/>
                </a:solidFill>
                <a:effectLst/>
                <a:latin typeface="+mj-lt"/>
                <a:ea typeface="+mj-ea"/>
                <a:cs typeface="+mj-cs"/>
              </a:rPr>
              <a:t>97%</a:t>
            </a:r>
            <a:r>
              <a:rPr lang="ko-KR" altLang="en-US" sz="1200" kern="1200" dirty="0">
                <a:solidFill>
                  <a:schemeClr val="tx1"/>
                </a:solidFill>
                <a:effectLst/>
                <a:latin typeface="+mj-lt"/>
                <a:ea typeface="+mj-ea"/>
                <a:cs typeface="+mj-cs"/>
              </a:rPr>
              <a:t>이상으로 유사했습니다</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 </a:t>
            </a:r>
            <a:endParaRPr lang="en-US" altLang="ko-KR" sz="1200" kern="1200" dirty="0">
              <a:solidFill>
                <a:schemeClr val="tx1"/>
              </a:solidFill>
              <a:effectLst/>
              <a:latin typeface="+mj-lt"/>
              <a:ea typeface="+mj-ea"/>
              <a:cs typeface="+mj-cs"/>
            </a:endParaRPr>
          </a:p>
          <a:p>
            <a:pPr>
              <a:defRPr lang="ko-KR" altLang="en-US"/>
            </a:pPr>
            <a:r>
              <a:rPr lang="ko-KR" altLang="en-US" sz="1200" kern="1200" dirty="0">
                <a:solidFill>
                  <a:schemeClr val="tx1"/>
                </a:solidFill>
                <a:effectLst/>
                <a:latin typeface="+mj-lt"/>
                <a:ea typeface="+mj-ea"/>
                <a:cs typeface="+mj-cs"/>
              </a:rPr>
              <a:t>따라서 트리의 사이즈가 가장 적절한 </a:t>
            </a:r>
            <a:r>
              <a:rPr lang="en-US" altLang="ko-KR" sz="1200" kern="1200" dirty="0">
                <a:solidFill>
                  <a:schemeClr val="tx1"/>
                </a:solidFill>
                <a:effectLst/>
                <a:latin typeface="+mj-lt"/>
                <a:ea typeface="+mj-ea"/>
                <a:cs typeface="+mj-cs"/>
              </a:rPr>
              <a:t>CHAID </a:t>
            </a:r>
            <a:r>
              <a:rPr lang="ko-KR" altLang="en-US" sz="1200" kern="1200" dirty="0">
                <a:solidFill>
                  <a:schemeClr val="tx1"/>
                </a:solidFill>
                <a:effectLst/>
                <a:latin typeface="+mj-lt"/>
                <a:ea typeface="+mj-ea"/>
                <a:cs typeface="+mj-cs"/>
              </a:rPr>
              <a:t>모델의 분석 결과를 발표하겠습니다</a:t>
            </a:r>
            <a:r>
              <a:rPr lang="en-US" altLang="ko-KR" sz="1200" kern="1200" dirty="0">
                <a:solidFill>
                  <a:schemeClr val="tx1"/>
                </a:solidFill>
                <a:effectLst/>
                <a:latin typeface="+mj-lt"/>
                <a:ea typeface="+mj-ea"/>
                <a:cs typeface="+mj-cs"/>
              </a:rPr>
              <a:t>.</a:t>
            </a:r>
          </a:p>
          <a:p>
            <a:pPr>
              <a:defRPr lang="ko-KR" altLang="en-US"/>
            </a:pPr>
            <a:endParaRPr lang="en-US" altLang="ko-KR" sz="1200" kern="1200" dirty="0">
              <a:solidFill>
                <a:schemeClr val="tx1"/>
              </a:solidFill>
              <a:effectLst/>
              <a:latin typeface="+mj-lt"/>
              <a:ea typeface="+mj-ea"/>
              <a:cs typeface="+mj-cs"/>
            </a:endParaRP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17</a:t>
            </a:fld>
            <a:endParaRPr lang="en-US" altLang="en-US"/>
          </a:p>
        </p:txBody>
      </p:sp>
    </p:spTree>
    <p:extLst>
      <p:ext uri="{BB962C8B-B14F-4D97-AF65-F5344CB8AC3E}">
        <p14:creationId xmlns:p14="http://schemas.microsoft.com/office/powerpoint/2010/main" val="4124569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latinLnBrk="1"/>
            <a:r>
              <a:rPr lang="ko-KR" altLang="en-US" sz="1200" kern="1200" dirty="0">
                <a:solidFill>
                  <a:schemeClr val="tx1"/>
                </a:solidFill>
                <a:effectLst/>
                <a:latin typeface="+mj-lt"/>
                <a:ea typeface="+mj-ea"/>
                <a:cs typeface="+mj-cs"/>
              </a:rPr>
              <a:t>첫번째 트리는 약 </a:t>
            </a:r>
            <a:r>
              <a:rPr lang="en-US" altLang="ko-KR" sz="1200" kern="1200" dirty="0">
                <a:solidFill>
                  <a:schemeClr val="tx1"/>
                </a:solidFill>
                <a:effectLst/>
                <a:latin typeface="+mj-lt"/>
                <a:ea typeface="+mj-ea"/>
                <a:cs typeface="+mj-cs"/>
              </a:rPr>
              <a:t>82%</a:t>
            </a:r>
            <a:r>
              <a:rPr lang="ko-KR" altLang="ko-KR" sz="1200" kern="1200" dirty="0">
                <a:solidFill>
                  <a:schemeClr val="tx1"/>
                </a:solidFill>
                <a:effectLst/>
                <a:latin typeface="+mj-lt"/>
                <a:ea typeface="+mj-ea"/>
                <a:cs typeface="+mj-cs"/>
              </a:rPr>
              <a:t>의 </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고가형</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진료</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노드</a:t>
            </a:r>
            <a:r>
              <a:rPr lang="en-US" altLang="ko-KR" sz="1200" kern="1200" dirty="0">
                <a:solidFill>
                  <a:schemeClr val="tx1"/>
                </a:solidFill>
                <a:effectLst/>
                <a:latin typeface="+mj-lt"/>
                <a:ea typeface="+mj-ea"/>
                <a:cs typeface="+mj-cs"/>
              </a:rPr>
              <a:t>1</a:t>
            </a:r>
            <a:r>
              <a:rPr lang="ko-KR" altLang="en-US" sz="1200" kern="1200" dirty="0">
                <a:solidFill>
                  <a:schemeClr val="tx1"/>
                </a:solidFill>
                <a:effectLst/>
                <a:latin typeface="+mj-lt"/>
                <a:ea typeface="+mj-ea"/>
                <a:cs typeface="+mj-cs"/>
              </a:rPr>
              <a:t>과</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약 </a:t>
            </a:r>
            <a:r>
              <a:rPr lang="en-US" altLang="ko-KR" sz="1200" kern="1200" dirty="0">
                <a:solidFill>
                  <a:schemeClr val="tx1"/>
                </a:solidFill>
                <a:effectLst/>
                <a:latin typeface="+mj-lt"/>
                <a:ea typeface="+mj-ea"/>
                <a:cs typeface="+mj-cs"/>
              </a:rPr>
              <a:t>97%</a:t>
            </a:r>
            <a:r>
              <a:rPr lang="ko-KR" altLang="ko-KR" sz="1200" kern="1200" dirty="0">
                <a:solidFill>
                  <a:schemeClr val="tx1"/>
                </a:solidFill>
                <a:effectLst/>
                <a:latin typeface="+mj-lt"/>
                <a:ea typeface="+mj-ea"/>
                <a:cs typeface="+mj-cs"/>
              </a:rPr>
              <a:t>의 </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저가형</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진료</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노드</a:t>
            </a:r>
            <a:r>
              <a:rPr lang="en-US" altLang="ko-KR" sz="1200" kern="1200" dirty="0">
                <a:solidFill>
                  <a:schemeClr val="tx1"/>
                </a:solidFill>
                <a:effectLst/>
                <a:latin typeface="+mj-lt"/>
                <a:ea typeface="+mj-ea"/>
                <a:cs typeface="+mj-cs"/>
              </a:rPr>
              <a:t>2</a:t>
            </a:r>
            <a:r>
              <a:rPr lang="ko-KR" altLang="en-US" sz="1200" kern="1200" dirty="0">
                <a:solidFill>
                  <a:schemeClr val="tx1"/>
                </a:solidFill>
                <a:effectLst/>
                <a:latin typeface="+mj-lt"/>
                <a:ea typeface="+mj-ea"/>
                <a:cs typeface="+mj-cs"/>
              </a:rPr>
              <a:t>로 구성되었습니다</a:t>
            </a:r>
            <a:r>
              <a:rPr lang="en-US" altLang="ko-KR" sz="1200" kern="1200" dirty="0">
                <a:solidFill>
                  <a:schemeClr val="tx1"/>
                </a:solidFill>
                <a:effectLst/>
                <a:latin typeface="+mj-lt"/>
                <a:ea typeface="+mj-ea"/>
                <a:cs typeface="+mj-cs"/>
              </a:rPr>
              <a:t>.</a:t>
            </a:r>
          </a:p>
          <a:p>
            <a:pPr latinLnBrk="1"/>
            <a:r>
              <a:rPr lang="ko-KR" altLang="en-US" sz="1200" kern="1200" dirty="0">
                <a:solidFill>
                  <a:schemeClr val="tx1"/>
                </a:solidFill>
                <a:effectLst/>
                <a:latin typeface="+mj-lt"/>
                <a:ea typeface="+mj-ea"/>
                <a:cs typeface="+mj-cs"/>
              </a:rPr>
              <a:t>여기서 </a:t>
            </a:r>
            <a:r>
              <a:rPr lang="ko-KR" altLang="ko-KR" sz="1200" kern="1200" dirty="0">
                <a:solidFill>
                  <a:schemeClr val="tx1"/>
                </a:solidFill>
                <a:effectLst/>
                <a:latin typeface="+mj-lt"/>
                <a:ea typeface="+mj-ea"/>
                <a:cs typeface="+mj-cs"/>
              </a:rPr>
              <a:t>분류기준인 </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서식코드</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는 환자의 진료형태를 의미하는데</a:t>
            </a:r>
            <a:r>
              <a:rPr lang="en-US" altLang="ko-KR" sz="1200" kern="1200" dirty="0">
                <a:solidFill>
                  <a:schemeClr val="tx1"/>
                </a:solidFill>
                <a:effectLst/>
                <a:latin typeface="+mj-lt"/>
                <a:ea typeface="+mj-ea"/>
                <a:cs typeface="+mj-cs"/>
              </a:rPr>
              <a:t>, </a:t>
            </a:r>
            <a:r>
              <a:rPr lang="ko-KR" altLang="ko-KR" sz="1200" kern="1200" dirty="0">
                <a:solidFill>
                  <a:schemeClr val="tx1"/>
                </a:solidFill>
                <a:effectLst/>
                <a:latin typeface="+mj-lt"/>
                <a:ea typeface="+mj-ea"/>
                <a:cs typeface="+mj-cs"/>
              </a:rPr>
              <a:t>노드</a:t>
            </a:r>
            <a:r>
              <a:rPr lang="en-US" altLang="ko-KR" sz="1200" kern="1200" dirty="0">
                <a:solidFill>
                  <a:schemeClr val="tx1"/>
                </a:solidFill>
                <a:effectLst/>
                <a:latin typeface="+mj-lt"/>
                <a:ea typeface="+mj-ea"/>
                <a:cs typeface="+mj-cs"/>
              </a:rPr>
              <a:t>1</a:t>
            </a:r>
            <a:r>
              <a:rPr lang="ko-KR" altLang="ko-KR" sz="1200" kern="1200" dirty="0">
                <a:solidFill>
                  <a:schemeClr val="tx1"/>
                </a:solidFill>
                <a:effectLst/>
                <a:latin typeface="+mj-lt"/>
                <a:ea typeface="+mj-ea"/>
                <a:cs typeface="+mj-cs"/>
              </a:rPr>
              <a:t>의 </a:t>
            </a:r>
            <a:r>
              <a:rPr lang="en-US" altLang="ko-KR" sz="1200" kern="1200" dirty="0">
                <a:solidFill>
                  <a:schemeClr val="tx1"/>
                </a:solidFill>
                <a:effectLst/>
                <a:latin typeface="+mj-lt"/>
                <a:ea typeface="+mj-ea"/>
                <a:cs typeface="+mj-cs"/>
              </a:rPr>
              <a:t>‘2’</a:t>
            </a:r>
            <a:r>
              <a:rPr lang="ko-KR" altLang="ko-KR" sz="1200" kern="1200" dirty="0">
                <a:solidFill>
                  <a:schemeClr val="tx1"/>
                </a:solidFill>
                <a:effectLst/>
                <a:latin typeface="+mj-lt"/>
                <a:ea typeface="+mj-ea"/>
                <a:cs typeface="+mj-cs"/>
              </a:rPr>
              <a:t>는 </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의과 입원</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을 노드</a:t>
            </a:r>
            <a:r>
              <a:rPr lang="en-US" altLang="ko-KR" sz="1200" kern="1200" dirty="0">
                <a:solidFill>
                  <a:schemeClr val="tx1"/>
                </a:solidFill>
                <a:effectLst/>
                <a:latin typeface="+mj-lt"/>
                <a:ea typeface="+mj-ea"/>
                <a:cs typeface="+mj-cs"/>
              </a:rPr>
              <a:t>2</a:t>
            </a:r>
            <a:r>
              <a:rPr lang="ko-KR" altLang="ko-KR" sz="1200" kern="1200" dirty="0">
                <a:solidFill>
                  <a:schemeClr val="tx1"/>
                </a:solidFill>
                <a:effectLst/>
                <a:latin typeface="+mj-lt"/>
                <a:ea typeface="+mj-ea"/>
                <a:cs typeface="+mj-cs"/>
              </a:rPr>
              <a:t>의 </a:t>
            </a:r>
            <a:r>
              <a:rPr lang="en-US" altLang="ko-KR" sz="1200" kern="1200" dirty="0">
                <a:solidFill>
                  <a:schemeClr val="tx1"/>
                </a:solidFill>
                <a:effectLst/>
                <a:latin typeface="+mj-lt"/>
                <a:ea typeface="+mj-ea"/>
                <a:cs typeface="+mj-cs"/>
              </a:rPr>
              <a:t>3</a:t>
            </a:r>
            <a:r>
              <a:rPr lang="ko-KR" altLang="ko-KR" sz="1200" kern="1200" dirty="0">
                <a:solidFill>
                  <a:schemeClr val="tx1"/>
                </a:solidFill>
                <a:effectLst/>
                <a:latin typeface="+mj-lt"/>
                <a:ea typeface="+mj-ea"/>
                <a:cs typeface="+mj-cs"/>
              </a:rPr>
              <a:t>과 </a:t>
            </a:r>
            <a:r>
              <a:rPr lang="en-US" altLang="ko-KR" sz="1200" kern="1200" dirty="0">
                <a:solidFill>
                  <a:schemeClr val="tx1"/>
                </a:solidFill>
                <a:effectLst/>
                <a:latin typeface="+mj-lt"/>
                <a:ea typeface="+mj-ea"/>
                <a:cs typeface="+mj-cs"/>
              </a:rPr>
              <a:t>8</a:t>
            </a:r>
            <a:r>
              <a:rPr lang="ko-KR" altLang="ko-KR" sz="1200" kern="1200" dirty="0">
                <a:solidFill>
                  <a:schemeClr val="tx1"/>
                </a:solidFill>
                <a:effectLst/>
                <a:latin typeface="+mj-lt"/>
                <a:ea typeface="+mj-ea"/>
                <a:cs typeface="+mj-cs"/>
              </a:rPr>
              <a:t>은 각각 </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의과 외래</a:t>
            </a:r>
            <a:r>
              <a:rPr lang="en-US" altLang="ko-KR" sz="1200" kern="1200" dirty="0">
                <a:solidFill>
                  <a:schemeClr val="tx1"/>
                </a:solidFill>
                <a:effectLst/>
                <a:latin typeface="+mj-lt"/>
                <a:ea typeface="+mj-ea"/>
                <a:cs typeface="+mj-cs"/>
              </a:rPr>
              <a:t>’, ‘</a:t>
            </a:r>
            <a:r>
              <a:rPr lang="ko-KR" altLang="ko-KR" sz="1200" kern="1200" dirty="0">
                <a:solidFill>
                  <a:schemeClr val="tx1"/>
                </a:solidFill>
                <a:effectLst/>
                <a:latin typeface="+mj-lt"/>
                <a:ea typeface="+mj-ea"/>
                <a:cs typeface="+mj-cs"/>
              </a:rPr>
              <a:t>보건기관 외래</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를 뜻</a:t>
            </a:r>
            <a:r>
              <a:rPr lang="ko-KR" altLang="en-US" sz="1200" kern="1200" dirty="0">
                <a:solidFill>
                  <a:schemeClr val="tx1"/>
                </a:solidFill>
                <a:effectLst/>
                <a:latin typeface="+mj-lt"/>
                <a:ea typeface="+mj-ea"/>
                <a:cs typeface="+mj-cs"/>
              </a:rPr>
              <a:t>합니다</a:t>
            </a:r>
            <a:r>
              <a:rPr lang="en-US" altLang="ko-KR" sz="1200" kern="1200" dirty="0">
                <a:solidFill>
                  <a:schemeClr val="tx1"/>
                </a:solidFill>
                <a:effectLst/>
                <a:latin typeface="+mj-lt"/>
                <a:ea typeface="+mj-ea"/>
                <a:cs typeface="+mj-cs"/>
              </a:rPr>
              <a:t>. </a:t>
            </a:r>
          </a:p>
          <a:p>
            <a:pPr latinLnBrk="1"/>
            <a:r>
              <a:rPr lang="ko-KR" altLang="ko-KR" sz="1200" kern="1200" dirty="0">
                <a:solidFill>
                  <a:schemeClr val="tx1"/>
                </a:solidFill>
                <a:effectLst/>
                <a:latin typeface="+mj-lt"/>
                <a:ea typeface="+mj-ea"/>
                <a:cs typeface="+mj-cs"/>
              </a:rPr>
              <a:t>이는 </a:t>
            </a:r>
            <a:r>
              <a:rPr lang="ko-KR" altLang="en-US" sz="1200" kern="1200" dirty="0">
                <a:solidFill>
                  <a:schemeClr val="tx1"/>
                </a:solidFill>
                <a:effectLst/>
                <a:latin typeface="+mj-lt"/>
                <a:ea typeface="+mj-ea"/>
                <a:cs typeface="+mj-cs"/>
              </a:rPr>
              <a:t>좋은 정보가 되지 못하는데요</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우측 노드</a:t>
            </a:r>
            <a:r>
              <a:rPr lang="en-US" altLang="ko-KR" sz="1200" kern="1200" dirty="0">
                <a:solidFill>
                  <a:schemeClr val="tx1"/>
                </a:solidFill>
                <a:effectLst/>
                <a:latin typeface="+mj-lt"/>
                <a:ea typeface="+mj-ea"/>
                <a:cs typeface="+mj-cs"/>
              </a:rPr>
              <a:t>1</a:t>
            </a:r>
            <a:r>
              <a:rPr lang="ko-KR" altLang="en-US" sz="1200" kern="1200" dirty="0">
                <a:solidFill>
                  <a:schemeClr val="tx1"/>
                </a:solidFill>
                <a:effectLst/>
                <a:latin typeface="+mj-lt"/>
                <a:ea typeface="+mj-ea"/>
                <a:cs typeface="+mj-cs"/>
              </a:rPr>
              <a:t>의 </a:t>
            </a:r>
            <a:r>
              <a:rPr lang="ko-KR" altLang="en-US" sz="1200" kern="1200" dirty="0" err="1">
                <a:solidFill>
                  <a:schemeClr val="tx1"/>
                </a:solidFill>
                <a:effectLst/>
                <a:latin typeface="+mj-lt"/>
                <a:ea typeface="+mj-ea"/>
                <a:cs typeface="+mj-cs"/>
              </a:rPr>
              <a:t>서브트리</a:t>
            </a:r>
            <a:r>
              <a:rPr lang="ko-KR" altLang="en-US" sz="1200" kern="1200" dirty="0">
                <a:solidFill>
                  <a:schemeClr val="tx1"/>
                </a:solidFill>
                <a:effectLst/>
                <a:latin typeface="+mj-lt"/>
                <a:ea typeface="+mj-ea"/>
                <a:cs typeface="+mj-cs"/>
              </a:rPr>
              <a:t> 역시 마찬가지입니다</a:t>
            </a:r>
            <a:r>
              <a:rPr lang="en-US" altLang="ko-KR" sz="1200" kern="1200" dirty="0">
                <a:solidFill>
                  <a:schemeClr val="tx1"/>
                </a:solidFill>
                <a:effectLst/>
                <a:latin typeface="+mj-lt"/>
                <a:ea typeface="+mj-ea"/>
                <a:cs typeface="+mj-cs"/>
              </a:rPr>
              <a:t>.</a:t>
            </a:r>
          </a:p>
          <a:p>
            <a:pPr latinLnBrk="1"/>
            <a:r>
              <a:rPr lang="ko-KR" altLang="en-US" sz="1200" kern="1200" dirty="0">
                <a:solidFill>
                  <a:schemeClr val="tx1"/>
                </a:solidFill>
                <a:effectLst/>
                <a:latin typeface="+mj-lt"/>
                <a:ea typeface="+mj-ea"/>
                <a:cs typeface="+mj-cs"/>
              </a:rPr>
              <a:t>따라서</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고가형</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진료의 분석을 위해 서식코드와 진료과목코드를 배제한 </a:t>
            </a:r>
            <a:r>
              <a:rPr lang="en-US" altLang="ko-KR" sz="1200" kern="1200" dirty="0">
                <a:solidFill>
                  <a:schemeClr val="tx1"/>
                </a:solidFill>
                <a:effectLst/>
                <a:latin typeface="+mj-lt"/>
                <a:ea typeface="+mj-ea"/>
                <a:cs typeface="+mj-cs"/>
              </a:rPr>
              <a:t>CHAID </a:t>
            </a:r>
            <a:r>
              <a:rPr lang="ko-KR" altLang="en-US" sz="1200" kern="1200" dirty="0">
                <a:solidFill>
                  <a:schemeClr val="tx1"/>
                </a:solidFill>
                <a:effectLst/>
                <a:latin typeface="+mj-lt"/>
                <a:ea typeface="+mj-ea"/>
                <a:cs typeface="+mj-cs"/>
              </a:rPr>
              <a:t>분석을 실행했습니다</a:t>
            </a:r>
            <a:r>
              <a:rPr lang="en-US" altLang="ko-KR" sz="1200" kern="1200" dirty="0">
                <a:solidFill>
                  <a:schemeClr val="tx1"/>
                </a:solidFill>
                <a:effectLst/>
                <a:latin typeface="+mj-lt"/>
                <a:ea typeface="+mj-ea"/>
                <a:cs typeface="+mj-cs"/>
              </a:rPr>
              <a:t>.</a:t>
            </a: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18</a:t>
            </a:fld>
            <a:endParaRPr lang="en-US" altLang="en-US"/>
          </a:p>
        </p:txBody>
      </p:sp>
    </p:spTree>
    <p:extLst>
      <p:ext uri="{BB962C8B-B14F-4D97-AF65-F5344CB8AC3E}">
        <p14:creationId xmlns:p14="http://schemas.microsoft.com/office/powerpoint/2010/main" val="4016788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marL="0" marR="0" lvl="0" indent="0" algn="l" defTabSz="91440" rtl="0" eaLnBrk="1" fontAlgn="auto" latinLnBrk="1" hangingPunct="1">
              <a:lnSpc>
                <a:spcPct val="100000"/>
              </a:lnSpc>
              <a:spcBef>
                <a:spcPts val="0"/>
              </a:spcBef>
              <a:spcAft>
                <a:spcPts val="0"/>
              </a:spcAft>
              <a:buClrTx/>
              <a:buSzTx/>
              <a:buFontTx/>
              <a:buNone/>
              <a:tabLst/>
              <a:defRPr/>
            </a:pPr>
            <a:r>
              <a:rPr lang="ko-KR" altLang="en-US" sz="1200" kern="1200" dirty="0">
                <a:solidFill>
                  <a:schemeClr val="tx1"/>
                </a:solidFill>
                <a:effectLst/>
                <a:latin typeface="+mj-lt"/>
                <a:ea typeface="+mj-ea"/>
                <a:cs typeface="+mj-cs"/>
              </a:rPr>
              <a:t>분석 결과 </a:t>
            </a:r>
            <a:r>
              <a:rPr lang="ko-KR" altLang="ko-KR" sz="1200" kern="1200" dirty="0">
                <a:solidFill>
                  <a:schemeClr val="tx1"/>
                </a:solidFill>
                <a:effectLst/>
                <a:latin typeface="+mj-lt"/>
                <a:ea typeface="+mj-ea"/>
                <a:cs typeface="+mj-cs"/>
              </a:rPr>
              <a:t>첫번째 트리는 입내원일수를 기준으로 형성되었고</a:t>
            </a:r>
            <a:r>
              <a:rPr lang="en-US" altLang="ko-KR" sz="1200" kern="1200" dirty="0">
                <a:solidFill>
                  <a:schemeClr val="tx1"/>
                </a:solidFill>
                <a:effectLst/>
                <a:latin typeface="+mj-lt"/>
                <a:ea typeface="+mj-ea"/>
                <a:cs typeface="+mj-cs"/>
              </a:rPr>
              <a:t>, ‘</a:t>
            </a:r>
            <a:r>
              <a:rPr lang="ko-KR" altLang="ko-KR" sz="1200" kern="1200" dirty="0">
                <a:solidFill>
                  <a:schemeClr val="tx1"/>
                </a:solidFill>
                <a:effectLst/>
                <a:latin typeface="+mj-lt"/>
                <a:ea typeface="+mj-ea"/>
                <a:cs typeface="+mj-cs"/>
              </a:rPr>
              <a:t>고가형</a:t>
            </a:r>
            <a:r>
              <a:rPr lang="en-US" altLang="ko-KR" sz="1200" kern="1200" dirty="0">
                <a:solidFill>
                  <a:schemeClr val="tx1"/>
                </a:solidFill>
                <a:effectLst/>
                <a:latin typeface="+mj-lt"/>
                <a:ea typeface="+mj-ea"/>
                <a:cs typeface="+mj-cs"/>
              </a:rPr>
              <a:t>’</a:t>
            </a:r>
            <a:r>
              <a:rPr lang="ko-KR" altLang="ko-KR" sz="1200" kern="1200" dirty="0">
                <a:solidFill>
                  <a:schemeClr val="tx1"/>
                </a:solidFill>
                <a:effectLst/>
                <a:latin typeface="+mj-lt"/>
                <a:ea typeface="+mj-ea"/>
                <a:cs typeface="+mj-cs"/>
              </a:rPr>
              <a:t>진료는 입내원일수 </a:t>
            </a:r>
            <a:r>
              <a:rPr lang="en-US" altLang="ko-KR" sz="1200" kern="1200" dirty="0">
                <a:solidFill>
                  <a:schemeClr val="tx1"/>
                </a:solidFill>
                <a:effectLst/>
                <a:latin typeface="+mj-lt"/>
                <a:ea typeface="+mj-ea"/>
                <a:cs typeface="+mj-cs"/>
              </a:rPr>
              <a:t>5</a:t>
            </a:r>
            <a:r>
              <a:rPr lang="ko-KR" altLang="ko-KR" sz="1200" kern="1200" dirty="0">
                <a:solidFill>
                  <a:schemeClr val="tx1"/>
                </a:solidFill>
                <a:effectLst/>
                <a:latin typeface="+mj-lt"/>
                <a:ea typeface="+mj-ea"/>
                <a:cs typeface="+mj-cs"/>
              </a:rPr>
              <a:t>일 이상에 가장 많은 비율을 차지</a:t>
            </a:r>
            <a:r>
              <a:rPr lang="ko-KR" altLang="en-US" sz="1200" kern="1200" dirty="0">
                <a:solidFill>
                  <a:schemeClr val="tx1"/>
                </a:solidFill>
                <a:effectLst/>
                <a:latin typeface="+mj-lt"/>
                <a:ea typeface="+mj-ea"/>
                <a:cs typeface="+mj-cs"/>
              </a:rPr>
              <a:t>했습니다</a:t>
            </a:r>
            <a:r>
              <a:rPr lang="en-US" altLang="ko-KR" sz="1200" kern="1200" dirty="0">
                <a:solidFill>
                  <a:schemeClr val="tx1"/>
                </a:solidFill>
                <a:effectLst/>
                <a:latin typeface="+mj-lt"/>
                <a:ea typeface="+mj-ea"/>
                <a:cs typeface="+mj-cs"/>
              </a:rPr>
              <a:t>.</a:t>
            </a:r>
          </a:p>
          <a:p>
            <a:pPr marL="0" marR="0" lvl="0" indent="0" algn="l" defTabSz="91440" rtl="0" eaLnBrk="1" fontAlgn="auto" latinLnBrk="1" hangingPunct="1">
              <a:lnSpc>
                <a:spcPct val="100000"/>
              </a:lnSpc>
              <a:spcBef>
                <a:spcPts val="0"/>
              </a:spcBef>
              <a:spcAft>
                <a:spcPts val="0"/>
              </a:spcAft>
              <a:buClrTx/>
              <a:buSzTx/>
              <a:buFontTx/>
              <a:buNone/>
              <a:tabLst/>
              <a:defRPr/>
            </a:pPr>
            <a:r>
              <a:rPr lang="ko-KR" altLang="en-US" sz="1200" kern="1200" dirty="0">
                <a:solidFill>
                  <a:schemeClr val="tx1"/>
                </a:solidFill>
                <a:effectLst/>
                <a:latin typeface="+mj-lt"/>
                <a:ea typeface="+mj-ea"/>
                <a:cs typeface="+mj-cs"/>
              </a:rPr>
              <a:t>또한</a:t>
            </a:r>
            <a:r>
              <a:rPr lang="en-US" altLang="ko-KR" sz="1200" kern="1200" dirty="0">
                <a:solidFill>
                  <a:schemeClr val="tx1"/>
                </a:solidFill>
                <a:effectLst/>
                <a:latin typeface="+mj-lt"/>
                <a:ea typeface="+mj-ea"/>
                <a:cs typeface="+mj-cs"/>
              </a:rPr>
              <a:t>,</a:t>
            </a:r>
            <a:r>
              <a:rPr lang="ko-KR" altLang="en-US" sz="1200" kern="1200" dirty="0">
                <a:solidFill>
                  <a:schemeClr val="tx1"/>
                </a:solidFill>
                <a:effectLst/>
                <a:latin typeface="+mj-lt"/>
                <a:ea typeface="+mj-ea"/>
                <a:cs typeface="+mj-cs"/>
              </a:rPr>
              <a:t> </a:t>
            </a:r>
            <a:r>
              <a:rPr lang="en-US" altLang="ko-KR" sz="1200" kern="1200" dirty="0">
                <a:solidFill>
                  <a:schemeClr val="tx1"/>
                </a:solidFill>
                <a:effectLst/>
                <a:latin typeface="+mj-lt"/>
                <a:ea typeface="+mj-ea"/>
                <a:cs typeface="+mj-cs"/>
              </a:rPr>
              <a:t>‘</a:t>
            </a:r>
            <a:r>
              <a:rPr lang="ko-KR" altLang="en-US" sz="1200" kern="1200" dirty="0">
                <a:solidFill>
                  <a:schemeClr val="tx1"/>
                </a:solidFill>
                <a:effectLst/>
                <a:latin typeface="+mj-lt"/>
                <a:ea typeface="+mj-ea"/>
                <a:cs typeface="+mj-cs"/>
              </a:rPr>
              <a:t>고가형</a:t>
            </a:r>
            <a:r>
              <a:rPr lang="en-US" altLang="ko-KR" sz="1200" kern="1200" dirty="0">
                <a:solidFill>
                  <a:schemeClr val="tx1"/>
                </a:solidFill>
                <a:effectLst/>
                <a:latin typeface="+mj-lt"/>
                <a:ea typeface="+mj-ea"/>
                <a:cs typeface="+mj-cs"/>
              </a:rPr>
              <a:t>’</a:t>
            </a:r>
            <a:r>
              <a:rPr lang="ko-KR" altLang="en-US" sz="1200" kern="1200" dirty="0">
                <a:solidFill>
                  <a:schemeClr val="tx1"/>
                </a:solidFill>
                <a:effectLst/>
                <a:latin typeface="+mj-lt"/>
                <a:ea typeface="+mj-ea"/>
                <a:cs typeface="+mj-cs"/>
              </a:rPr>
              <a:t>진료에 가장 빈번한 주상병은 좌측의 표와 같습니다</a:t>
            </a:r>
            <a:r>
              <a:rPr lang="en-US" altLang="ko-KR" sz="1200" kern="1200" dirty="0">
                <a:solidFill>
                  <a:schemeClr val="tx1"/>
                </a:solidFill>
                <a:effectLst/>
                <a:latin typeface="+mj-lt"/>
                <a:ea typeface="+mj-ea"/>
                <a:cs typeface="+mj-cs"/>
              </a:rPr>
              <a:t>. </a:t>
            </a:r>
          </a:p>
          <a:p>
            <a:pPr marL="0" marR="0" lvl="0" indent="0" algn="l" defTabSz="91440" rtl="0" eaLnBrk="1" fontAlgn="auto" latinLnBrk="1" hangingPunct="1">
              <a:lnSpc>
                <a:spcPct val="100000"/>
              </a:lnSpc>
              <a:spcBef>
                <a:spcPts val="0"/>
              </a:spcBef>
              <a:spcAft>
                <a:spcPts val="0"/>
              </a:spcAft>
              <a:buClrTx/>
              <a:buSzTx/>
              <a:buFontTx/>
              <a:buNone/>
              <a:tabLst/>
              <a:defRPr/>
            </a:pPr>
            <a:endParaRPr lang="ko-KR" altLang="ko-KR" sz="1200" kern="1200" dirty="0">
              <a:solidFill>
                <a:schemeClr val="tx1"/>
              </a:solidFill>
              <a:effectLst/>
              <a:latin typeface="+mj-lt"/>
              <a:ea typeface="+mj-ea"/>
              <a:cs typeface="+mj-cs"/>
            </a:endParaRPr>
          </a:p>
          <a:p>
            <a:pPr latinLnBrk="1"/>
            <a:endParaRPr lang="en-US" altLang="ko-KR" sz="1200" kern="1200" dirty="0">
              <a:solidFill>
                <a:schemeClr val="tx1"/>
              </a:solidFill>
              <a:effectLst/>
              <a:latin typeface="+mj-lt"/>
              <a:ea typeface="+mj-ea"/>
              <a:cs typeface="+mj-cs"/>
            </a:endParaRP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19</a:t>
            </a:fld>
            <a:endParaRPr lang="en-US" altLang="en-US"/>
          </a:p>
        </p:txBody>
      </p:sp>
    </p:spTree>
    <p:extLst>
      <p:ext uri="{BB962C8B-B14F-4D97-AF65-F5344CB8AC3E}">
        <p14:creationId xmlns:p14="http://schemas.microsoft.com/office/powerpoint/2010/main" val="70763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marL="0" marR="0" lvl="0" indent="0" algn="l" defTabSz="91440" rtl="0" eaLnBrk="1" fontAlgn="auto" latinLnBrk="1" hangingPunct="1">
              <a:lnSpc>
                <a:spcPct val="100000"/>
              </a:lnSpc>
              <a:spcBef>
                <a:spcPts val="0"/>
              </a:spcBef>
              <a:spcAft>
                <a:spcPts val="0"/>
              </a:spcAft>
              <a:buClrTx/>
              <a:buSzTx/>
              <a:buFontTx/>
              <a:buNone/>
              <a:tabLst/>
              <a:defRPr/>
            </a:pPr>
            <a:r>
              <a:rPr lang="ko-KR" altLang="en-US" sz="1200" kern="1200" dirty="0" err="1">
                <a:solidFill>
                  <a:schemeClr val="tx1"/>
                </a:solidFill>
                <a:effectLst/>
                <a:latin typeface="+mj-lt"/>
                <a:ea typeface="+mj-ea"/>
                <a:cs typeface="+mj-cs"/>
              </a:rPr>
              <a:t>입내원</a:t>
            </a:r>
            <a:r>
              <a:rPr lang="ko-KR" altLang="en-US" sz="1200" kern="1200" dirty="0">
                <a:solidFill>
                  <a:schemeClr val="tx1"/>
                </a:solidFill>
                <a:effectLst/>
                <a:latin typeface="+mj-lt"/>
                <a:ea typeface="+mj-ea"/>
                <a:cs typeface="+mj-cs"/>
              </a:rPr>
              <a:t> 일수에 대해 보다 구체적인 분포를 </a:t>
            </a:r>
            <a:r>
              <a:rPr lang="ko-KR" altLang="en-US" sz="1200" kern="1200" dirty="0" err="1">
                <a:solidFill>
                  <a:schemeClr val="tx1"/>
                </a:solidFill>
                <a:effectLst/>
                <a:latin typeface="+mj-lt"/>
                <a:ea typeface="+mj-ea"/>
                <a:cs typeface="+mj-cs"/>
              </a:rPr>
              <a:t>살피기위해</a:t>
            </a:r>
            <a:r>
              <a:rPr lang="ko-KR" altLang="en-US" sz="1200" kern="1200" dirty="0">
                <a:solidFill>
                  <a:schemeClr val="tx1"/>
                </a:solidFill>
                <a:effectLst/>
                <a:latin typeface="+mj-lt"/>
                <a:ea typeface="+mj-ea"/>
                <a:cs typeface="+mj-cs"/>
              </a:rPr>
              <a:t> 그래프를 참고했습니다</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왼쪽은 최댓값을 </a:t>
            </a:r>
            <a:r>
              <a:rPr lang="en-US" altLang="ko-KR" sz="1200" kern="1200" dirty="0">
                <a:solidFill>
                  <a:schemeClr val="tx1"/>
                </a:solidFill>
                <a:effectLst/>
                <a:latin typeface="+mj-lt"/>
                <a:ea typeface="+mj-ea"/>
                <a:cs typeface="+mj-cs"/>
              </a:rPr>
              <a:t>max</a:t>
            </a:r>
            <a:r>
              <a:rPr lang="ko-KR" altLang="en-US" sz="1200" kern="1200" dirty="0">
                <a:solidFill>
                  <a:schemeClr val="tx1"/>
                </a:solidFill>
                <a:effectLst/>
                <a:latin typeface="+mj-lt"/>
                <a:ea typeface="+mj-ea"/>
                <a:cs typeface="+mj-cs"/>
              </a:rPr>
              <a:t>로 두고</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오른쪽은 </a:t>
            </a:r>
            <a:r>
              <a:rPr lang="en-US" altLang="ko-KR" sz="1200" kern="1200" dirty="0">
                <a:solidFill>
                  <a:schemeClr val="tx1"/>
                </a:solidFill>
                <a:effectLst/>
                <a:latin typeface="+mj-lt"/>
                <a:ea typeface="+mj-ea"/>
                <a:cs typeface="+mj-cs"/>
              </a:rPr>
              <a:t>50</a:t>
            </a:r>
            <a:r>
              <a:rPr lang="ko-KR" altLang="en-US" sz="1200" kern="1200" dirty="0">
                <a:solidFill>
                  <a:schemeClr val="tx1"/>
                </a:solidFill>
                <a:effectLst/>
                <a:latin typeface="+mj-lt"/>
                <a:ea typeface="+mj-ea"/>
                <a:cs typeface="+mj-cs"/>
              </a:rPr>
              <a:t>일</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아래는 </a:t>
            </a:r>
            <a:r>
              <a:rPr lang="en-US" altLang="ko-KR" sz="1200" kern="1200" dirty="0">
                <a:solidFill>
                  <a:schemeClr val="tx1"/>
                </a:solidFill>
                <a:effectLst/>
                <a:latin typeface="+mj-lt"/>
                <a:ea typeface="+mj-ea"/>
                <a:cs typeface="+mj-cs"/>
              </a:rPr>
              <a:t>10</a:t>
            </a:r>
            <a:r>
              <a:rPr lang="ko-KR" altLang="en-US" sz="1200" kern="1200" dirty="0">
                <a:solidFill>
                  <a:schemeClr val="tx1"/>
                </a:solidFill>
                <a:effectLst/>
                <a:latin typeface="+mj-lt"/>
                <a:ea typeface="+mj-ea"/>
                <a:cs typeface="+mj-cs"/>
              </a:rPr>
              <a:t>일을 </a:t>
            </a:r>
            <a:r>
              <a:rPr lang="en-US" altLang="ko-KR" sz="1200" kern="1200" dirty="0">
                <a:solidFill>
                  <a:schemeClr val="tx1"/>
                </a:solidFill>
                <a:effectLst/>
                <a:latin typeface="+mj-lt"/>
                <a:ea typeface="+mj-ea"/>
                <a:cs typeface="+mj-cs"/>
              </a:rPr>
              <a:t>max</a:t>
            </a:r>
            <a:r>
              <a:rPr lang="ko-KR" altLang="en-US" sz="1200" kern="1200" dirty="0">
                <a:solidFill>
                  <a:schemeClr val="tx1"/>
                </a:solidFill>
                <a:effectLst/>
                <a:latin typeface="+mj-lt"/>
                <a:ea typeface="+mj-ea"/>
                <a:cs typeface="+mj-cs"/>
              </a:rPr>
              <a:t>로 두었습니다</a:t>
            </a:r>
            <a:r>
              <a:rPr lang="en-US" altLang="ko-KR" sz="1200" kern="1200" dirty="0">
                <a:solidFill>
                  <a:schemeClr val="tx1"/>
                </a:solidFill>
                <a:effectLst/>
                <a:latin typeface="+mj-lt"/>
                <a:ea typeface="+mj-ea"/>
                <a:cs typeface="+mj-cs"/>
              </a:rPr>
              <a:t>.</a:t>
            </a:r>
          </a:p>
          <a:p>
            <a:pPr marL="0" marR="0" lvl="0" indent="0" algn="l" defTabSz="9144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j-lt"/>
                <a:ea typeface="+mj-ea"/>
                <a:cs typeface="+mj-cs"/>
              </a:rPr>
              <a:t>‘</a:t>
            </a:r>
            <a:r>
              <a:rPr lang="ko-KR" altLang="en-US" sz="1200" kern="1200" dirty="0" err="1">
                <a:solidFill>
                  <a:schemeClr val="tx1"/>
                </a:solidFill>
                <a:effectLst/>
                <a:latin typeface="+mj-lt"/>
                <a:ea typeface="+mj-ea"/>
                <a:cs typeface="+mj-cs"/>
              </a:rPr>
              <a:t>저가형＇은</a:t>
            </a:r>
            <a:r>
              <a:rPr lang="ko-KR" altLang="en-US" sz="1200" kern="1200" dirty="0">
                <a:solidFill>
                  <a:schemeClr val="tx1"/>
                </a:solidFill>
                <a:effectLst/>
                <a:latin typeface="+mj-lt"/>
                <a:ea typeface="+mj-ea"/>
                <a:cs typeface="+mj-cs"/>
              </a:rPr>
              <a:t> 압도적으로 당일 진료가 많은 반면</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고가형</a:t>
            </a:r>
            <a:r>
              <a:rPr lang="en-US" altLang="ko-KR" sz="1200" kern="1200" dirty="0">
                <a:solidFill>
                  <a:schemeClr val="tx1"/>
                </a:solidFill>
                <a:effectLst/>
                <a:latin typeface="+mj-lt"/>
                <a:ea typeface="+mj-ea"/>
                <a:cs typeface="+mj-cs"/>
              </a:rPr>
              <a:t>’</a:t>
            </a:r>
            <a:r>
              <a:rPr lang="ko-KR" altLang="en-US" sz="1200" kern="1200" dirty="0">
                <a:solidFill>
                  <a:schemeClr val="tx1"/>
                </a:solidFill>
                <a:effectLst/>
                <a:latin typeface="+mj-lt"/>
                <a:ea typeface="+mj-ea"/>
                <a:cs typeface="+mj-cs"/>
              </a:rPr>
              <a:t>은 일부 </a:t>
            </a:r>
            <a:r>
              <a:rPr lang="ko-KR" altLang="en-US" sz="1200" kern="1200" dirty="0" err="1">
                <a:solidFill>
                  <a:schemeClr val="tx1"/>
                </a:solidFill>
                <a:effectLst/>
                <a:latin typeface="+mj-lt"/>
                <a:ea typeface="+mj-ea"/>
                <a:cs typeface="+mj-cs"/>
              </a:rPr>
              <a:t>이상값들을</a:t>
            </a:r>
            <a:r>
              <a:rPr lang="ko-KR" altLang="en-US" sz="1200" kern="1200" dirty="0">
                <a:solidFill>
                  <a:schemeClr val="tx1"/>
                </a:solidFill>
                <a:effectLst/>
                <a:latin typeface="+mj-lt"/>
                <a:ea typeface="+mj-ea"/>
                <a:cs typeface="+mj-cs"/>
              </a:rPr>
              <a:t> 제외하면 평이한 분포를 보입니다</a:t>
            </a:r>
            <a:r>
              <a:rPr lang="en-US" altLang="ko-KR" sz="1200" kern="1200" dirty="0">
                <a:solidFill>
                  <a:schemeClr val="tx1"/>
                </a:solidFill>
                <a:effectLst/>
                <a:latin typeface="+mj-lt"/>
                <a:ea typeface="+mj-ea"/>
                <a:cs typeface="+mj-cs"/>
              </a:rPr>
              <a:t>.</a:t>
            </a:r>
          </a:p>
          <a:p>
            <a:pPr marL="0" marR="0" lvl="0" indent="0" algn="l" defTabSz="91440" rtl="0" eaLnBrk="1" fontAlgn="auto" latinLnBrk="1" hangingPunct="1">
              <a:lnSpc>
                <a:spcPct val="100000"/>
              </a:lnSpc>
              <a:spcBef>
                <a:spcPts val="0"/>
              </a:spcBef>
              <a:spcAft>
                <a:spcPts val="0"/>
              </a:spcAft>
              <a:buClrTx/>
              <a:buSzTx/>
              <a:buFontTx/>
              <a:buNone/>
              <a:tabLst/>
              <a:defRPr/>
            </a:pPr>
            <a:r>
              <a:rPr lang="ko-KR" altLang="en-US" sz="1200" kern="1200" dirty="0">
                <a:solidFill>
                  <a:schemeClr val="tx1"/>
                </a:solidFill>
                <a:effectLst/>
                <a:latin typeface="+mj-lt"/>
                <a:ea typeface="+mj-ea"/>
                <a:cs typeface="+mj-cs"/>
              </a:rPr>
              <a:t>따라서 입원료를 배제하고 치료비를 산출할 때</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입내원일수에 따른 고려보다는 질병에 따른 적절한 지원이 필요해 보입니다</a:t>
            </a:r>
            <a:r>
              <a:rPr lang="en-US" altLang="ko-KR" sz="1200" kern="1200" dirty="0">
                <a:solidFill>
                  <a:schemeClr val="tx1"/>
                </a:solidFill>
                <a:effectLst/>
                <a:latin typeface="+mj-lt"/>
                <a:ea typeface="+mj-ea"/>
                <a:cs typeface="+mj-cs"/>
              </a:rPr>
              <a:t>.</a:t>
            </a:r>
          </a:p>
          <a:p>
            <a:pPr marL="0" marR="0" lvl="0" indent="0" algn="l" defTabSz="91440" rtl="0" eaLnBrk="1" fontAlgn="auto" latinLnBrk="1"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j-lt"/>
                <a:ea typeface="+mj-ea"/>
                <a:cs typeface="+mj-cs"/>
              </a:rPr>
              <a:t> </a:t>
            </a:r>
          </a:p>
          <a:p>
            <a:pPr marL="0" marR="0" lvl="0" indent="0" algn="l" defTabSz="91440" rtl="0" eaLnBrk="1" fontAlgn="auto" latinLnBrk="1" hangingPunct="1">
              <a:lnSpc>
                <a:spcPct val="100000"/>
              </a:lnSpc>
              <a:spcBef>
                <a:spcPts val="0"/>
              </a:spcBef>
              <a:spcAft>
                <a:spcPts val="0"/>
              </a:spcAft>
              <a:buClrTx/>
              <a:buSzTx/>
              <a:buFontTx/>
              <a:buNone/>
              <a:tabLst/>
              <a:defRPr/>
            </a:pPr>
            <a:endParaRPr lang="ko-KR" altLang="ko-KR" sz="1200" kern="1200" dirty="0">
              <a:solidFill>
                <a:schemeClr val="tx1"/>
              </a:solidFill>
              <a:effectLst/>
              <a:latin typeface="+mj-lt"/>
              <a:ea typeface="+mj-ea"/>
              <a:cs typeface="+mj-cs"/>
            </a:endParaRPr>
          </a:p>
          <a:p>
            <a:pPr latinLnBrk="1"/>
            <a:endParaRPr lang="en-US" altLang="ko-KR" sz="1200" kern="1200" dirty="0">
              <a:solidFill>
                <a:schemeClr val="tx1"/>
              </a:solidFill>
              <a:effectLst/>
              <a:latin typeface="+mj-lt"/>
              <a:ea typeface="+mj-ea"/>
              <a:cs typeface="+mj-cs"/>
            </a:endParaRP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20</a:t>
            </a:fld>
            <a:endParaRPr lang="en-US" altLang="en-US"/>
          </a:p>
        </p:txBody>
      </p:sp>
    </p:spTree>
    <p:extLst>
      <p:ext uri="{BB962C8B-B14F-4D97-AF65-F5344CB8AC3E}">
        <p14:creationId xmlns:p14="http://schemas.microsoft.com/office/powerpoint/2010/main" val="3783743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latinLnBrk="1"/>
            <a:r>
              <a:rPr lang="ko-KR" altLang="en-US" sz="1200" kern="1200" dirty="0">
                <a:solidFill>
                  <a:schemeClr val="tx1"/>
                </a:solidFill>
                <a:effectLst/>
                <a:latin typeface="+mj-lt"/>
                <a:ea typeface="+mj-ea"/>
                <a:cs typeface="+mj-cs"/>
              </a:rPr>
              <a:t>저가형의 경우는 입내원일수가 </a:t>
            </a:r>
            <a:r>
              <a:rPr lang="en-US" altLang="ko-KR" sz="1200" kern="1200" dirty="0">
                <a:solidFill>
                  <a:schemeClr val="tx1"/>
                </a:solidFill>
                <a:effectLst/>
                <a:latin typeface="+mj-lt"/>
                <a:ea typeface="+mj-ea"/>
                <a:cs typeface="+mj-cs"/>
              </a:rPr>
              <a:t>1</a:t>
            </a:r>
            <a:r>
              <a:rPr lang="ko-KR" altLang="en-US" sz="1200" kern="1200" dirty="0">
                <a:solidFill>
                  <a:schemeClr val="tx1"/>
                </a:solidFill>
                <a:effectLst/>
                <a:latin typeface="+mj-lt"/>
                <a:ea typeface="+mj-ea"/>
                <a:cs typeface="+mj-cs"/>
              </a:rPr>
              <a:t>일인 경우가 압도적으로 많습니다</a:t>
            </a:r>
            <a:r>
              <a:rPr lang="en-US" altLang="ko-KR" sz="1200" kern="1200" dirty="0">
                <a:solidFill>
                  <a:schemeClr val="tx1"/>
                </a:solidFill>
                <a:effectLst/>
                <a:latin typeface="+mj-lt"/>
                <a:ea typeface="+mj-ea"/>
                <a:cs typeface="+mj-cs"/>
              </a:rPr>
              <a:t>.</a:t>
            </a:r>
          </a:p>
          <a:p>
            <a:pPr latinLnBrk="1"/>
            <a:r>
              <a:rPr lang="ko-KR" altLang="en-US" sz="1200" kern="1200" dirty="0">
                <a:solidFill>
                  <a:schemeClr val="tx1"/>
                </a:solidFill>
                <a:effectLst/>
                <a:latin typeface="+mj-lt"/>
                <a:ea typeface="+mj-ea"/>
                <a:cs typeface="+mj-cs"/>
              </a:rPr>
              <a:t>그 중 가장 많은 저가형은 노드</a:t>
            </a:r>
            <a:r>
              <a:rPr lang="en-US" altLang="ko-KR" sz="1200" kern="1200" dirty="0">
                <a:solidFill>
                  <a:schemeClr val="tx1"/>
                </a:solidFill>
                <a:effectLst/>
                <a:latin typeface="+mj-lt"/>
                <a:ea typeface="+mj-ea"/>
                <a:cs typeface="+mj-cs"/>
              </a:rPr>
              <a:t>15</a:t>
            </a:r>
            <a:r>
              <a:rPr lang="ko-KR" altLang="en-US" sz="1200" kern="1200" dirty="0">
                <a:solidFill>
                  <a:schemeClr val="tx1"/>
                </a:solidFill>
                <a:effectLst/>
                <a:latin typeface="+mj-lt"/>
                <a:ea typeface="+mj-ea"/>
                <a:cs typeface="+mj-cs"/>
              </a:rPr>
              <a:t>에 나타납니다</a:t>
            </a:r>
            <a:r>
              <a:rPr lang="en-US" altLang="ko-KR" sz="1200" kern="1200" dirty="0">
                <a:solidFill>
                  <a:schemeClr val="tx1"/>
                </a:solidFill>
                <a:effectLst/>
                <a:latin typeface="+mj-lt"/>
                <a:ea typeface="+mj-ea"/>
                <a:cs typeface="+mj-cs"/>
              </a:rPr>
              <a:t>.</a:t>
            </a:r>
          </a:p>
          <a:p>
            <a:pPr latinLnBrk="1"/>
            <a:endParaRPr lang="en-US" altLang="ko-KR" sz="1200" kern="1200" dirty="0">
              <a:solidFill>
                <a:schemeClr val="tx1"/>
              </a:solidFill>
              <a:effectLst/>
              <a:latin typeface="+mj-lt"/>
              <a:ea typeface="+mj-ea"/>
              <a:cs typeface="+mj-cs"/>
            </a:endParaRP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21</a:t>
            </a:fld>
            <a:endParaRPr lang="en-US" altLang="en-US"/>
          </a:p>
        </p:txBody>
      </p:sp>
    </p:spTree>
    <p:extLst>
      <p:ext uri="{BB962C8B-B14F-4D97-AF65-F5344CB8AC3E}">
        <p14:creationId xmlns:p14="http://schemas.microsoft.com/office/powerpoint/2010/main" val="1261717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latinLnBrk="1"/>
            <a:r>
              <a:rPr lang="ko-KR" altLang="en-US" sz="1200" kern="1200" dirty="0">
                <a:solidFill>
                  <a:schemeClr val="tx1"/>
                </a:solidFill>
                <a:effectLst/>
                <a:latin typeface="+mj-lt"/>
                <a:ea typeface="+mj-ea"/>
                <a:cs typeface="+mj-cs"/>
              </a:rPr>
              <a:t>저가형 </a:t>
            </a:r>
            <a:r>
              <a:rPr lang="ko-KR" altLang="en-US" sz="1200" kern="1200" dirty="0" err="1">
                <a:solidFill>
                  <a:schemeClr val="tx1"/>
                </a:solidFill>
                <a:effectLst/>
                <a:latin typeface="+mj-lt"/>
                <a:ea typeface="+mj-ea"/>
                <a:cs typeface="+mj-cs"/>
              </a:rPr>
              <a:t>최빈</a:t>
            </a:r>
            <a:r>
              <a:rPr lang="ko-KR" altLang="en-US" sz="1200" kern="1200" dirty="0">
                <a:solidFill>
                  <a:schemeClr val="tx1"/>
                </a:solidFill>
                <a:effectLst/>
                <a:latin typeface="+mj-lt"/>
                <a:ea typeface="+mj-ea"/>
                <a:cs typeface="+mj-cs"/>
              </a:rPr>
              <a:t> 노드를 구성하는 </a:t>
            </a:r>
            <a:r>
              <a:rPr lang="ko-KR" altLang="en-US" sz="1200" kern="1200" dirty="0" err="1">
                <a:solidFill>
                  <a:schemeClr val="tx1"/>
                </a:solidFill>
                <a:effectLst/>
                <a:latin typeface="+mj-lt"/>
                <a:ea typeface="+mj-ea"/>
                <a:cs typeface="+mj-cs"/>
              </a:rPr>
              <a:t>주상병</a:t>
            </a:r>
            <a:r>
              <a:rPr lang="en-US" altLang="ko-KR" sz="1200" kern="1200" dirty="0">
                <a:solidFill>
                  <a:schemeClr val="tx1"/>
                </a:solidFill>
                <a:effectLst/>
                <a:latin typeface="+mj-lt"/>
                <a:ea typeface="+mj-ea"/>
                <a:cs typeface="+mj-cs"/>
              </a:rPr>
              <a:t>10</a:t>
            </a:r>
            <a:r>
              <a:rPr lang="ko-KR" altLang="en-US" sz="1200" kern="1200" dirty="0">
                <a:solidFill>
                  <a:schemeClr val="tx1"/>
                </a:solidFill>
                <a:effectLst/>
                <a:latin typeface="+mj-lt"/>
                <a:ea typeface="+mj-ea"/>
                <a:cs typeface="+mj-cs"/>
              </a:rPr>
              <a:t>과 </a:t>
            </a:r>
            <a:r>
              <a:rPr lang="en-US" altLang="ko-KR" sz="1200" kern="1200" dirty="0">
                <a:solidFill>
                  <a:schemeClr val="tx1"/>
                </a:solidFill>
                <a:effectLst/>
                <a:latin typeface="+mj-lt"/>
                <a:ea typeface="+mj-ea"/>
                <a:cs typeface="+mj-cs"/>
              </a:rPr>
              <a:t>16</a:t>
            </a:r>
            <a:r>
              <a:rPr lang="ko-KR" altLang="en-US" sz="1200" kern="1200" dirty="0">
                <a:solidFill>
                  <a:schemeClr val="tx1"/>
                </a:solidFill>
                <a:effectLst/>
                <a:latin typeface="+mj-lt"/>
                <a:ea typeface="+mj-ea"/>
                <a:cs typeface="+mj-cs"/>
              </a:rPr>
              <a:t>의 세부 질병목록 분포는 </a:t>
            </a:r>
            <a:r>
              <a:rPr lang="ko-KR" altLang="en-US" sz="1200" kern="1200" dirty="0" err="1">
                <a:solidFill>
                  <a:schemeClr val="tx1"/>
                </a:solidFill>
                <a:effectLst/>
                <a:latin typeface="+mj-lt"/>
                <a:ea typeface="+mj-ea"/>
                <a:cs typeface="+mj-cs"/>
              </a:rPr>
              <a:t>다음과같은데요</a:t>
            </a:r>
            <a:r>
              <a:rPr lang="en-US" altLang="ko-KR" sz="1200" kern="1200" dirty="0">
                <a:solidFill>
                  <a:schemeClr val="tx1"/>
                </a:solidFill>
                <a:effectLst/>
                <a:latin typeface="+mj-lt"/>
                <a:ea typeface="+mj-ea"/>
                <a:cs typeface="+mj-cs"/>
              </a:rPr>
              <a:t>,</a:t>
            </a:r>
          </a:p>
          <a:p>
            <a:pPr latinLnBrk="1"/>
            <a:r>
              <a:rPr lang="ko-KR" altLang="en-US" sz="1200" kern="1200" dirty="0">
                <a:solidFill>
                  <a:schemeClr val="tx1"/>
                </a:solidFill>
                <a:effectLst/>
                <a:latin typeface="+mj-lt"/>
                <a:ea typeface="+mj-ea"/>
                <a:cs typeface="+mj-cs"/>
              </a:rPr>
              <a:t>이중 상위 </a:t>
            </a:r>
            <a:r>
              <a:rPr lang="en-US" altLang="ko-KR" sz="1200" kern="1200" dirty="0">
                <a:solidFill>
                  <a:schemeClr val="tx1"/>
                </a:solidFill>
                <a:effectLst/>
                <a:latin typeface="+mj-lt"/>
                <a:ea typeface="+mj-ea"/>
                <a:cs typeface="+mj-cs"/>
              </a:rPr>
              <a:t>5</a:t>
            </a:r>
            <a:r>
              <a:rPr lang="ko-KR" altLang="en-US" sz="1200" kern="1200" dirty="0">
                <a:solidFill>
                  <a:schemeClr val="tx1"/>
                </a:solidFill>
                <a:effectLst/>
                <a:latin typeface="+mj-lt"/>
                <a:ea typeface="+mj-ea"/>
                <a:cs typeface="+mj-cs"/>
              </a:rPr>
              <a:t>개의 질병은 </a:t>
            </a:r>
            <a:endParaRPr lang="en-US" altLang="ko-KR" sz="1200" kern="1200" dirty="0">
              <a:solidFill>
                <a:schemeClr val="tx1"/>
              </a:solidFill>
              <a:effectLst/>
              <a:latin typeface="+mj-lt"/>
              <a:ea typeface="+mj-ea"/>
              <a:cs typeface="+mj-cs"/>
            </a:endParaRPr>
          </a:p>
          <a:p>
            <a:pPr latinLnBrk="1"/>
            <a:r>
              <a:rPr lang="ko-KR" altLang="en-US" sz="1200" kern="1200" dirty="0">
                <a:solidFill>
                  <a:schemeClr val="tx1"/>
                </a:solidFill>
                <a:effectLst/>
                <a:latin typeface="+mj-lt"/>
                <a:ea typeface="+mj-ea"/>
                <a:cs typeface="+mj-cs"/>
              </a:rPr>
              <a:t>고혈압</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위</a:t>
            </a:r>
            <a:r>
              <a:rPr lang="en-US" altLang="ko-KR" sz="1200" kern="1200" dirty="0">
                <a:solidFill>
                  <a:schemeClr val="tx1"/>
                </a:solidFill>
                <a:effectLst/>
                <a:latin typeface="+mj-lt"/>
                <a:ea typeface="+mj-ea"/>
                <a:cs typeface="+mj-cs"/>
              </a:rPr>
              <a:t>-</a:t>
            </a:r>
            <a:r>
              <a:rPr lang="ko-KR" altLang="en-US" sz="1200" kern="1200" dirty="0">
                <a:solidFill>
                  <a:schemeClr val="tx1"/>
                </a:solidFill>
                <a:effectLst/>
                <a:latin typeface="+mj-lt"/>
                <a:ea typeface="+mj-ea"/>
                <a:cs typeface="+mj-cs"/>
              </a:rPr>
              <a:t>식도 </a:t>
            </a:r>
            <a:r>
              <a:rPr lang="ko-KR" altLang="en-US" sz="1200" kern="1200" dirty="0" err="1">
                <a:solidFill>
                  <a:schemeClr val="tx1"/>
                </a:solidFill>
                <a:effectLst/>
                <a:latin typeface="+mj-lt"/>
                <a:ea typeface="+mj-ea"/>
                <a:cs typeface="+mj-cs"/>
              </a:rPr>
              <a:t>역류병</a:t>
            </a:r>
            <a:r>
              <a:rPr lang="en-US" altLang="ko-KR" sz="1200" kern="1200" dirty="0">
                <a:solidFill>
                  <a:schemeClr val="tx1"/>
                </a:solidFill>
                <a:effectLst/>
                <a:latin typeface="+mj-lt"/>
                <a:ea typeface="+mj-ea"/>
                <a:cs typeface="+mj-cs"/>
              </a:rPr>
              <a:t>, </a:t>
            </a:r>
            <a:r>
              <a:rPr lang="ko-KR" altLang="en-US" sz="1200" kern="1200" dirty="0" err="1">
                <a:solidFill>
                  <a:schemeClr val="tx1"/>
                </a:solidFill>
                <a:effectLst/>
                <a:latin typeface="+mj-lt"/>
                <a:ea typeface="+mj-ea"/>
                <a:cs typeface="+mj-cs"/>
              </a:rPr>
              <a:t>앨러지성</a:t>
            </a:r>
            <a:r>
              <a:rPr lang="ko-KR" altLang="en-US" sz="1200" kern="1200" dirty="0">
                <a:solidFill>
                  <a:schemeClr val="tx1"/>
                </a:solidFill>
                <a:effectLst/>
                <a:latin typeface="+mj-lt"/>
                <a:ea typeface="+mj-ea"/>
                <a:cs typeface="+mj-cs"/>
              </a:rPr>
              <a:t> </a:t>
            </a:r>
            <a:r>
              <a:rPr lang="ko-KR" altLang="en-US" sz="1200" kern="1200" dirty="0" err="1">
                <a:solidFill>
                  <a:schemeClr val="tx1"/>
                </a:solidFill>
                <a:effectLst/>
                <a:latin typeface="+mj-lt"/>
                <a:ea typeface="+mj-ea"/>
                <a:cs typeface="+mj-cs"/>
              </a:rPr>
              <a:t>접촉피부염</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위장염 및 결장염</a:t>
            </a:r>
            <a:r>
              <a:rPr lang="en-US" altLang="ko-KR" sz="1200" kern="1200" dirty="0">
                <a:solidFill>
                  <a:schemeClr val="tx1"/>
                </a:solidFill>
                <a:effectLst/>
                <a:latin typeface="+mj-lt"/>
                <a:ea typeface="+mj-ea"/>
                <a:cs typeface="+mj-cs"/>
              </a:rPr>
              <a:t>, 2</a:t>
            </a:r>
            <a:r>
              <a:rPr lang="ko-KR" altLang="en-US" sz="1200" kern="1200" dirty="0">
                <a:solidFill>
                  <a:schemeClr val="tx1"/>
                </a:solidFill>
                <a:effectLst/>
                <a:latin typeface="+mj-lt"/>
                <a:ea typeface="+mj-ea"/>
                <a:cs typeface="+mj-cs"/>
              </a:rPr>
              <a:t>형 당뇨병이다</a:t>
            </a:r>
            <a:r>
              <a:rPr lang="en-US" altLang="ko-KR" sz="1200" kern="1200" dirty="0">
                <a:solidFill>
                  <a:schemeClr val="tx1"/>
                </a:solidFill>
                <a:effectLst/>
                <a:latin typeface="+mj-lt"/>
                <a:ea typeface="+mj-ea"/>
                <a:cs typeface="+mj-cs"/>
              </a:rPr>
              <a:t>.</a:t>
            </a:r>
          </a:p>
          <a:p>
            <a:pPr latinLnBrk="1"/>
            <a:r>
              <a:rPr lang="ko-KR" altLang="en-US" sz="1200" kern="1200" dirty="0">
                <a:solidFill>
                  <a:schemeClr val="tx1"/>
                </a:solidFill>
                <a:effectLst/>
                <a:latin typeface="+mj-lt"/>
                <a:ea typeface="+mj-ea"/>
                <a:cs typeface="+mj-cs"/>
              </a:rPr>
              <a:t>해당 경질환에 대한 예방 캠페인이 필요 국가 보건적 측면에서 도모될 수 있다</a:t>
            </a:r>
            <a:r>
              <a:rPr lang="en-US" altLang="ko-KR" sz="1200" kern="1200" dirty="0">
                <a:solidFill>
                  <a:schemeClr val="tx1"/>
                </a:solidFill>
                <a:effectLst/>
                <a:latin typeface="+mj-lt"/>
                <a:ea typeface="+mj-ea"/>
                <a:cs typeface="+mj-cs"/>
              </a:rPr>
              <a:t>,</a:t>
            </a:r>
          </a:p>
          <a:p>
            <a:pPr marL="0" marR="0" lvl="0" indent="0" algn="l" defTabSz="91440" rtl="0" eaLnBrk="1" fontAlgn="auto" latinLnBrk="1" hangingPunct="1">
              <a:lnSpc>
                <a:spcPct val="100000"/>
              </a:lnSpc>
              <a:spcBef>
                <a:spcPts val="0"/>
              </a:spcBef>
              <a:spcAft>
                <a:spcPts val="0"/>
              </a:spcAft>
              <a:buClrTx/>
              <a:buSzTx/>
              <a:buFontTx/>
              <a:buNone/>
              <a:tabLst/>
              <a:defRPr/>
            </a:pPr>
            <a:r>
              <a:rPr lang="ko-KR" altLang="en-US" sz="1200" kern="1200" dirty="0">
                <a:solidFill>
                  <a:schemeClr val="tx1"/>
                </a:solidFill>
                <a:effectLst/>
                <a:latin typeface="+mj-lt"/>
                <a:ea typeface="+mj-ea"/>
                <a:cs typeface="+mj-cs"/>
              </a:rPr>
              <a:t>특히 고혈압과 당뇨병은 합병증으로 이어질 수 있으므로</a:t>
            </a:r>
            <a:r>
              <a:rPr lang="en-US" altLang="ko-KR" sz="1200" kern="1200" dirty="0">
                <a:solidFill>
                  <a:schemeClr val="tx1"/>
                </a:solidFill>
                <a:effectLst/>
                <a:latin typeface="+mj-lt"/>
                <a:ea typeface="+mj-ea"/>
                <a:cs typeface="+mj-cs"/>
              </a:rPr>
              <a:t> </a:t>
            </a:r>
            <a:r>
              <a:rPr lang="ko-KR" altLang="en-US" sz="1200" kern="1200" dirty="0">
                <a:solidFill>
                  <a:schemeClr val="tx1"/>
                </a:solidFill>
                <a:effectLst/>
                <a:latin typeface="+mj-lt"/>
                <a:ea typeface="+mj-ea"/>
                <a:cs typeface="+mj-cs"/>
              </a:rPr>
              <a:t>그 필요성이 더욱 부각된다</a:t>
            </a:r>
            <a:r>
              <a:rPr lang="en-US" altLang="ko-KR" sz="1200" kern="1200" dirty="0">
                <a:solidFill>
                  <a:schemeClr val="tx1"/>
                </a:solidFill>
                <a:effectLst/>
                <a:latin typeface="+mj-lt"/>
                <a:ea typeface="+mj-ea"/>
                <a:cs typeface="+mj-cs"/>
              </a:rPr>
              <a:t>.</a:t>
            </a:r>
            <a:r>
              <a:rPr lang="ko-KR" altLang="en-US" sz="1200" kern="1200" dirty="0">
                <a:solidFill>
                  <a:schemeClr val="tx1"/>
                </a:solidFill>
                <a:effectLst/>
                <a:latin typeface="+mj-lt"/>
                <a:ea typeface="+mj-ea"/>
                <a:cs typeface="+mj-cs"/>
              </a:rPr>
              <a:t> </a:t>
            </a:r>
            <a:endParaRPr lang="en-US" altLang="ko-KR" sz="1200" kern="1200" dirty="0">
              <a:solidFill>
                <a:schemeClr val="tx1"/>
              </a:solidFill>
              <a:effectLst/>
              <a:latin typeface="+mj-lt"/>
              <a:ea typeface="+mj-ea"/>
              <a:cs typeface="+mj-cs"/>
            </a:endParaRP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22</a:t>
            </a:fld>
            <a:endParaRPr lang="en-US" altLang="en-US"/>
          </a:p>
        </p:txBody>
      </p:sp>
    </p:spTree>
    <p:extLst>
      <p:ext uri="{BB962C8B-B14F-4D97-AF65-F5344CB8AC3E}">
        <p14:creationId xmlns:p14="http://schemas.microsoft.com/office/powerpoint/2010/main" val="886492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dirty="0"/>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23</a:t>
            </a:fld>
            <a:endParaRPr lang="en-US" altLang="en-US"/>
          </a:p>
        </p:txBody>
      </p:sp>
    </p:spTree>
    <p:extLst>
      <p:ext uri="{BB962C8B-B14F-4D97-AF65-F5344CB8AC3E}">
        <p14:creationId xmlns:p14="http://schemas.microsoft.com/office/powerpoint/2010/main" val="73306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marL="0" marR="0" lvl="0" indent="0" algn="l" defTabSz="91440" rtl="0" eaLnBrk="1" fontAlgn="auto" latinLnBrk="1" hangingPunct="1">
              <a:lnSpc>
                <a:spcPct val="100000"/>
              </a:lnSpc>
              <a:spcBef>
                <a:spcPts val="0"/>
              </a:spcBef>
              <a:spcAft>
                <a:spcPts val="0"/>
              </a:spcAft>
              <a:buClrTx/>
              <a:buSzTx/>
              <a:buFontTx/>
              <a:buNone/>
              <a:tabLst/>
              <a:defRPr/>
            </a:pPr>
            <a:endParaRPr lang="ko-KR" altLang="ko-KR" sz="1200" kern="1200" dirty="0">
              <a:solidFill>
                <a:schemeClr val="tx1"/>
              </a:solidFill>
              <a:effectLst/>
              <a:latin typeface="+mj-lt"/>
              <a:ea typeface="+mj-ea"/>
              <a:cs typeface="+mj-cs"/>
            </a:endParaRPr>
          </a:p>
          <a:p>
            <a:pPr latinLnBrk="1"/>
            <a:endParaRPr lang="en-US" altLang="ko-KR" sz="1200" kern="1200" dirty="0">
              <a:solidFill>
                <a:schemeClr val="tx1"/>
              </a:solidFill>
              <a:effectLst/>
              <a:latin typeface="+mj-lt"/>
              <a:ea typeface="+mj-ea"/>
              <a:cs typeface="+mj-cs"/>
            </a:endParaRP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24</a:t>
            </a:fld>
            <a:endParaRPr lang="en-US" altLang="en-US"/>
          </a:p>
        </p:txBody>
      </p:sp>
    </p:spTree>
    <p:extLst>
      <p:ext uri="{BB962C8B-B14F-4D97-AF65-F5344CB8AC3E}">
        <p14:creationId xmlns:p14="http://schemas.microsoft.com/office/powerpoint/2010/main" val="1758467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dirty="0"/>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25</a:t>
            </a:fld>
            <a:endParaRPr lang="en-US" altLang="en-US"/>
          </a:p>
        </p:txBody>
      </p:sp>
    </p:spTree>
    <p:extLst>
      <p:ext uri="{BB962C8B-B14F-4D97-AF65-F5344CB8AC3E}">
        <p14:creationId xmlns:p14="http://schemas.microsoft.com/office/powerpoint/2010/main" val="1017544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dirty="0"/>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3</a:t>
            </a:fld>
            <a:endParaRPr lang="en-US" altLang="en-US"/>
          </a:p>
        </p:txBody>
      </p:sp>
    </p:spTree>
    <p:extLst>
      <p:ext uri="{BB962C8B-B14F-4D97-AF65-F5344CB8AC3E}">
        <p14:creationId xmlns:p14="http://schemas.microsoft.com/office/powerpoint/2010/main" val="1184952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endParaRPr lang="ko-KR" altLang="en-US" dirty="0"/>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4</a:t>
            </a:fld>
            <a:endParaRPr lang="en-US" altLang="en-US"/>
          </a:p>
        </p:txBody>
      </p:sp>
    </p:spTree>
    <p:extLst>
      <p:ext uri="{BB962C8B-B14F-4D97-AF65-F5344CB8AC3E}">
        <p14:creationId xmlns:p14="http://schemas.microsoft.com/office/powerpoint/2010/main" val="232147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ko-KR" altLang="en-US" dirty="0"/>
              <a:t>본격적인 분석에 앞서</a:t>
            </a:r>
            <a:r>
              <a:rPr lang="en-US" altLang="ko-KR" dirty="0"/>
              <a:t>, </a:t>
            </a:r>
            <a:r>
              <a:rPr lang="ko-KR" altLang="en-US" dirty="0"/>
              <a:t>세 가지 방향의 데이터 전처리를 </a:t>
            </a:r>
            <a:r>
              <a:rPr lang="ko-KR" altLang="en-US" dirty="0" err="1"/>
              <a:t>설명드리겠습니다</a:t>
            </a:r>
            <a:r>
              <a:rPr lang="en-US" altLang="ko-KR" dirty="0"/>
              <a:t>. </a:t>
            </a:r>
            <a:endParaRPr lang="ko-KR" altLang="en-US" dirty="0"/>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ko-KR" altLang="en-US" dirty="0"/>
              <a:t>저희 조의 로우 데이터는 </a:t>
            </a:r>
            <a:r>
              <a:rPr lang="ko-KR" altLang="en-US" dirty="0" err="1"/>
              <a:t>결측값이</a:t>
            </a:r>
            <a:r>
              <a:rPr lang="ko-KR" altLang="en-US" dirty="0"/>
              <a:t> 없는 총 </a:t>
            </a:r>
            <a:r>
              <a:rPr lang="en-US" altLang="ko-KR" dirty="0"/>
              <a:t>1</a:t>
            </a:r>
            <a:r>
              <a:rPr lang="ko-KR" altLang="en-US" dirty="0"/>
              <a:t>천 </a:t>
            </a:r>
            <a:r>
              <a:rPr lang="en-US" altLang="ko-KR" dirty="0"/>
              <a:t>2</a:t>
            </a:r>
            <a:r>
              <a:rPr lang="ko-KR" altLang="en-US" dirty="0"/>
              <a:t>백만 개의 데이터입니다</a:t>
            </a:r>
            <a:r>
              <a:rPr lang="en-US" altLang="ko-KR" dirty="0"/>
              <a:t>. </a:t>
            </a:r>
          </a:p>
          <a:p>
            <a:pPr>
              <a:defRPr lang="ko-KR" altLang="en-US"/>
            </a:pPr>
            <a:r>
              <a:rPr lang="ko-KR" altLang="en-US" dirty="0"/>
              <a:t>데이터의 크기가 방대하여 분석에 </a:t>
            </a:r>
            <a:r>
              <a:rPr lang="ko-KR" altLang="en-US" dirty="0" err="1"/>
              <a:t>지장이있어</a:t>
            </a:r>
            <a:r>
              <a:rPr lang="ko-KR" altLang="en-US" dirty="0"/>
              <a:t> 약 </a:t>
            </a:r>
            <a:r>
              <a:rPr lang="en-US" altLang="ko-KR" dirty="0"/>
              <a:t>1/10</a:t>
            </a:r>
            <a:r>
              <a:rPr lang="ko-KR" altLang="en-US" dirty="0"/>
              <a:t>인 백만개의 데이터를 추출했습니다</a:t>
            </a:r>
            <a:r>
              <a:rPr lang="en-US" altLang="ko-KR" dirty="0"/>
              <a:t>.</a:t>
            </a:r>
          </a:p>
          <a:p>
            <a:pPr>
              <a:defRPr lang="ko-KR" altLang="en-US"/>
            </a:pPr>
            <a:endParaRPr lang="ko-KR" altLang="en-US" dirty="0"/>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6</a:t>
            </a:fld>
            <a:endParaRPr lang="en-US" altLang="en-US"/>
          </a:p>
        </p:txBody>
      </p:sp>
    </p:spTree>
    <p:extLst>
      <p:ext uri="{BB962C8B-B14F-4D97-AF65-F5344CB8AC3E}">
        <p14:creationId xmlns:p14="http://schemas.microsoft.com/office/powerpoint/2010/main" val="3731367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ko-KR" altLang="en-US" dirty="0"/>
              <a:t>다음으로 진료내역별로 구성된 원 데이터를 환자별로 통합하며</a:t>
            </a:r>
            <a:r>
              <a:rPr lang="en-US" altLang="ko-KR" dirty="0"/>
              <a:t>, </a:t>
            </a:r>
            <a:r>
              <a:rPr lang="ko-KR" altLang="en-US" dirty="0"/>
              <a:t>이는 연관성 분석 및 클러스터링에 사용됩니다</a:t>
            </a:r>
            <a:r>
              <a:rPr lang="en-US" altLang="ko-KR" dirty="0"/>
              <a:t>.</a:t>
            </a:r>
          </a:p>
          <a:p>
            <a:pPr>
              <a:defRPr lang="ko-KR" altLang="en-US"/>
            </a:pPr>
            <a:r>
              <a:rPr lang="ko-KR" altLang="en-US" dirty="0"/>
              <a:t>먼저 왼쪽과 같은 </a:t>
            </a:r>
            <a:r>
              <a:rPr lang="ko-KR" altLang="en-US" dirty="0" err="1"/>
              <a:t>주상병</a:t>
            </a:r>
            <a:r>
              <a:rPr lang="en-US" altLang="ko-KR" dirty="0"/>
              <a:t>, </a:t>
            </a:r>
            <a:r>
              <a:rPr lang="ko-KR" altLang="en-US" dirty="0"/>
              <a:t>부상병 코드는 상당히 세분화되어 분석에 어려움이 있었습니다</a:t>
            </a:r>
            <a:r>
              <a:rPr lang="en-US" altLang="ko-KR" dirty="0"/>
              <a:t>.</a:t>
            </a:r>
          </a:p>
          <a:p>
            <a:pPr>
              <a:defRPr lang="ko-KR" altLang="en-US"/>
            </a:pPr>
            <a:r>
              <a:rPr lang="ko-KR" altLang="en-US" dirty="0"/>
              <a:t>이에 따라 질병분류 정보센터의 자료에 따라 21개의 코드로 재정리 하였습니다.</a:t>
            </a:r>
          </a:p>
          <a:p>
            <a:pPr>
              <a:defRPr lang="ko-KR" altLang="en-US"/>
            </a:pPr>
            <a:r>
              <a:rPr lang="ko-KR" altLang="en-US" dirty="0"/>
              <a:t> </a:t>
            </a: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7</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ko-KR" altLang="en-US" dirty="0"/>
              <a:t>다음으로는 </a:t>
            </a:r>
            <a:r>
              <a:rPr lang="ko-KR" altLang="en-US" dirty="0" err="1"/>
              <a:t>주상병</a:t>
            </a:r>
            <a:r>
              <a:rPr lang="en-US" altLang="ko-KR" dirty="0"/>
              <a:t>, </a:t>
            </a:r>
            <a:r>
              <a:rPr lang="ko-KR" altLang="en-US" dirty="0"/>
              <a:t>부상병 정보를 이분화 하였습니다</a:t>
            </a:r>
            <a:r>
              <a:rPr lang="en-US" altLang="ko-KR" dirty="0"/>
              <a:t>.</a:t>
            </a:r>
          </a:p>
          <a:p>
            <a:pPr>
              <a:defRPr lang="ko-KR" altLang="en-US"/>
            </a:pPr>
            <a:r>
              <a:rPr lang="ko-KR" altLang="en-US" dirty="0"/>
              <a:t>이때 두 필드는 각각 21개로 너무 변수가 많기 때문에</a:t>
            </a:r>
            <a:r>
              <a:rPr lang="en-US" altLang="ko-KR" dirty="0"/>
              <a:t>, </a:t>
            </a:r>
            <a:r>
              <a:rPr lang="ko-KR" altLang="en-US" dirty="0"/>
              <a:t>상위 10개를 선별하였습니다. </a:t>
            </a:r>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8</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lang="ko-KR" altLang="en-US"/>
            </a:pPr>
            <a:endParaRPr lang="ko-KR" altLang="en-US"/>
          </a:p>
        </p:txBody>
      </p:sp>
      <p:sp>
        <p:nvSpPr>
          <p:cNvPr id="3" name="슬라이드 노트 개체 틀 4"/>
          <p:cNvSpPr>
            <a:spLocks noGrp="1"/>
          </p:cNvSpPr>
          <p:nvPr>
            <p:ph type="body" sz="quarter" idx="3"/>
          </p:nvPr>
        </p:nvSpPr>
        <p:spPr/>
        <p:txBody>
          <a:bodyPr/>
          <a:lstStyle/>
          <a:p>
            <a:pPr>
              <a:defRPr lang="ko-KR" altLang="en-US"/>
            </a:pPr>
            <a:r>
              <a:rPr lang="ko-KR" altLang="en-US" dirty="0"/>
              <a:t>주</a:t>
            </a:r>
            <a:r>
              <a:rPr lang="en-US" altLang="ko-KR" dirty="0"/>
              <a:t>-</a:t>
            </a:r>
            <a:r>
              <a:rPr lang="ko-KR" altLang="en-US" dirty="0"/>
              <a:t>부상병의 이분화 후 </a:t>
            </a:r>
            <a:r>
              <a:rPr lang="en-US" altLang="ko-KR" dirty="0"/>
              <a:t>‘</a:t>
            </a:r>
            <a:r>
              <a:rPr lang="ko-KR" altLang="en-US" dirty="0"/>
              <a:t>가입자 일련번호＇</a:t>
            </a:r>
            <a:r>
              <a:rPr lang="en-US" altLang="ko-KR" dirty="0"/>
              <a:t>, </a:t>
            </a:r>
            <a:r>
              <a:rPr lang="ko-KR" altLang="en-US" dirty="0"/>
              <a:t>즉 환자 한 명을 기준으로 </a:t>
            </a:r>
            <a:endParaRPr lang="en-US" altLang="ko-KR" dirty="0"/>
          </a:p>
          <a:p>
            <a:pPr>
              <a:defRPr lang="ko-KR" altLang="en-US"/>
            </a:pPr>
            <a:r>
              <a:rPr lang="ko-KR" altLang="en-US" dirty="0"/>
              <a:t>환자 고유의 정보가 아닌 변수들을 통합하였습니다</a:t>
            </a:r>
            <a:r>
              <a:rPr lang="en-US" altLang="ko-KR" dirty="0"/>
              <a:t>. </a:t>
            </a:r>
            <a:endParaRPr lang="ko-KR" altLang="en-US" dirty="0"/>
          </a:p>
        </p:txBody>
      </p:sp>
      <p:sp>
        <p:nvSpPr>
          <p:cNvPr id="4" name="슬라이드 번호 개체 틀 6"/>
          <p:cNvSpPr>
            <a:spLocks noGrp="1"/>
          </p:cNvSpPr>
          <p:nvPr>
            <p:ph type="sldNum" sz="quarter" idx="5"/>
          </p:nvPr>
        </p:nvSpPr>
        <p:spPr/>
        <p:txBody>
          <a:bodyPr/>
          <a:lstStyle/>
          <a:p>
            <a:pPr lvl="0">
              <a:defRPr lang="ko-KR" altLang="en-US"/>
            </a:pPr>
            <a:fld id="{09F4262C-968C-4EE9-8164-CE16364706B3}" type="slidenum">
              <a:rPr lang="en-US" altLang="en-US"/>
              <a:pPr lvl="0">
                <a:defRPr lang="ko-KR" altLang="en-US"/>
              </a:pPr>
              <a:t>9</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EBE7C0B7-5D29-4BF0-B368-F389E8F6C5E4}" type="datetimeFigureOut">
              <a:rPr lang="ko-KR" altLang="en-US" smtClean="0"/>
              <a:t>2019-12-12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3866973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BE7C0B7-5D29-4BF0-B368-F389E8F6C5E4}" type="datetimeFigureOut">
              <a:rPr lang="ko-KR" altLang="en-US" smtClean="0"/>
              <a:t>2019-12-12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1788677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BE7C0B7-5D29-4BF0-B368-F389E8F6C5E4}" type="datetimeFigureOut">
              <a:rPr lang="ko-KR" altLang="en-US" smtClean="0"/>
              <a:t>2019-12-12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3766946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BE7C0B7-5D29-4BF0-B368-F389E8F6C5E4}" type="datetimeFigureOut">
              <a:rPr lang="ko-KR" altLang="en-US" smtClean="0"/>
              <a:t>2019-12-12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4182093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EBE7C0B7-5D29-4BF0-B368-F389E8F6C5E4}" type="datetimeFigureOut">
              <a:rPr lang="ko-KR" altLang="en-US" smtClean="0"/>
              <a:t>2019-12-12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1202458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EBE7C0B7-5D29-4BF0-B368-F389E8F6C5E4}" type="datetimeFigureOut">
              <a:rPr lang="ko-KR" altLang="en-US" smtClean="0"/>
              <a:t>2019-12-12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1926538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EBE7C0B7-5D29-4BF0-B368-F389E8F6C5E4}" type="datetimeFigureOut">
              <a:rPr lang="ko-KR" altLang="en-US" smtClean="0"/>
              <a:t>2019-12-12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1283662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EBE7C0B7-5D29-4BF0-B368-F389E8F6C5E4}" type="datetimeFigureOut">
              <a:rPr lang="ko-KR" altLang="en-US" smtClean="0"/>
              <a:t>2019-12-12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614564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BE7C0B7-5D29-4BF0-B368-F389E8F6C5E4}" type="datetimeFigureOut">
              <a:rPr lang="ko-KR" altLang="en-US" smtClean="0"/>
              <a:t>2019-12-12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37175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EBE7C0B7-5D29-4BF0-B368-F389E8F6C5E4}" type="datetimeFigureOut">
              <a:rPr lang="ko-KR" altLang="en-US" smtClean="0"/>
              <a:t>2019-12-12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2204365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EBE7C0B7-5D29-4BF0-B368-F389E8F6C5E4}" type="datetimeFigureOut">
              <a:rPr lang="ko-KR" altLang="en-US" smtClean="0"/>
              <a:t>2019-12-12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1738244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E7C0B7-5D29-4BF0-B368-F389E8F6C5E4}" type="datetimeFigureOut">
              <a:rPr lang="ko-KR" altLang="en-US" smtClean="0"/>
              <a:t>2019-12-12</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5E04D-BF6B-4D60-8CE6-A66333F26A44}" type="slidenum">
              <a:rPr lang="ko-KR" altLang="en-US" smtClean="0"/>
              <a:t>‹#›</a:t>
            </a:fld>
            <a:endParaRPr lang="ko-KR" altLang="en-US"/>
          </a:p>
        </p:txBody>
      </p:sp>
    </p:spTree>
    <p:extLst>
      <p:ext uri="{BB962C8B-B14F-4D97-AF65-F5344CB8AC3E}">
        <p14:creationId xmlns:p14="http://schemas.microsoft.com/office/powerpoint/2010/main" val="185723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gi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omments" Target="../comments/comment8.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각 삼각형 33"/>
          <p:cNvSpPr/>
          <p:nvPr/>
        </p:nvSpPr>
        <p:spPr>
          <a:xfrm flipH="1">
            <a:off x="7546312" y="97972"/>
            <a:ext cx="4533482" cy="6662057"/>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35" name="직각 삼각형 34"/>
          <p:cNvSpPr/>
          <p:nvPr/>
        </p:nvSpPr>
        <p:spPr>
          <a:xfrm rot="10800000" flipH="1">
            <a:off x="112207" y="97972"/>
            <a:ext cx="4533482" cy="6662057"/>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6" name="직사각형 5"/>
          <p:cNvSpPr/>
          <p:nvPr/>
        </p:nvSpPr>
        <p:spPr>
          <a:xfrm>
            <a:off x="112207" y="97972"/>
            <a:ext cx="11967587" cy="66620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latin typeface="나눔바른고딕"/>
              <a:ea typeface="나눔바른고딕"/>
            </a:endParaRPr>
          </a:p>
        </p:txBody>
      </p:sp>
      <p:sp>
        <p:nvSpPr>
          <p:cNvPr id="17" name="직사각형 16"/>
          <p:cNvSpPr/>
          <p:nvPr/>
        </p:nvSpPr>
        <p:spPr>
          <a:xfrm>
            <a:off x="332656" y="377309"/>
            <a:ext cx="1597109" cy="276999"/>
          </a:xfrm>
          <a:prstGeom prst="rect">
            <a:avLst/>
          </a:prstGeom>
        </p:spPr>
        <p:txBody>
          <a:bodyPr wrap="none">
            <a:spAutoFit/>
          </a:bodyPr>
          <a:lstStyle/>
          <a:p>
            <a:pPr lvl="0">
              <a:defRPr lang="ko-KR" altLang="en-US"/>
            </a:pPr>
            <a:r>
              <a:rPr lang="ko-KR" altLang="en-US" sz="1200">
                <a:ln w="9525">
                  <a:solidFill>
                    <a:srgbClr val="404040">
                      <a:alpha val="20000"/>
                    </a:srgbClr>
                  </a:solidFill>
                </a:ln>
                <a:solidFill>
                  <a:srgbClr val="404040"/>
                </a:solidFill>
                <a:latin typeface="나눔바른고딕"/>
                <a:ea typeface="나눔바른고딕"/>
              </a:rPr>
              <a:t>데이터 마이닝 응용 </a:t>
            </a:r>
            <a:r>
              <a:rPr lang="en-US" altLang="ko-KR" sz="1200">
                <a:ln w="9525">
                  <a:solidFill>
                    <a:srgbClr val="404040">
                      <a:alpha val="20000"/>
                    </a:srgbClr>
                  </a:solidFill>
                </a:ln>
                <a:solidFill>
                  <a:srgbClr val="404040"/>
                </a:solidFill>
                <a:latin typeface="나눔바른고딕"/>
                <a:ea typeface="나눔바른고딕"/>
              </a:rPr>
              <a:t>&amp;</a:t>
            </a:r>
            <a:endParaRPr lang="en-US" altLang="ko-KR" sz="1200">
              <a:solidFill>
                <a:srgbClr val="404040"/>
              </a:solidFill>
              <a:latin typeface="나눔바른고딕"/>
              <a:ea typeface="나눔바른고딕"/>
            </a:endParaRPr>
          </a:p>
        </p:txBody>
      </p:sp>
      <p:sp>
        <p:nvSpPr>
          <p:cNvPr id="18" name="직사각형 17"/>
          <p:cNvSpPr/>
          <p:nvPr/>
        </p:nvSpPr>
        <p:spPr>
          <a:xfrm>
            <a:off x="332656" y="585284"/>
            <a:ext cx="2721059" cy="276999"/>
          </a:xfrm>
          <a:prstGeom prst="rect">
            <a:avLst/>
          </a:prstGeom>
        </p:spPr>
        <p:txBody>
          <a:bodyPr wrap="none">
            <a:spAutoFit/>
          </a:bodyPr>
          <a:lstStyle/>
          <a:p>
            <a:pPr lvl="0">
              <a:defRPr lang="ko-KR" altLang="en-US"/>
            </a:pPr>
            <a:r>
              <a:rPr lang="ko-KR" altLang="en-US" sz="1200">
                <a:ln w="9525">
                  <a:solidFill>
                    <a:srgbClr val="404040">
                      <a:alpha val="20000"/>
                    </a:srgbClr>
                  </a:solidFill>
                </a:ln>
                <a:solidFill>
                  <a:srgbClr val="404040"/>
                </a:solidFill>
                <a:latin typeface="나눔바른고딕"/>
                <a:ea typeface="나눔바른고딕"/>
              </a:rPr>
              <a:t>국민건강보험공단의 진료 내역 데이터 </a:t>
            </a:r>
            <a:endParaRPr lang="ko-KR" altLang="en-US" sz="1200">
              <a:solidFill>
                <a:srgbClr val="404040"/>
              </a:solidFill>
              <a:latin typeface="나눔바른고딕"/>
              <a:ea typeface="나눔바른고딕"/>
            </a:endParaRPr>
          </a:p>
        </p:txBody>
      </p:sp>
      <p:sp>
        <p:nvSpPr>
          <p:cNvPr id="9" name="TextBox 8"/>
          <p:cNvSpPr txBox="1"/>
          <p:nvPr/>
        </p:nvSpPr>
        <p:spPr>
          <a:xfrm>
            <a:off x="4790525" y="4326317"/>
            <a:ext cx="2590854" cy="276999"/>
          </a:xfrm>
          <a:prstGeom prst="rect">
            <a:avLst/>
          </a:prstGeom>
          <a:noFill/>
        </p:spPr>
        <p:txBody>
          <a:bodyPr wrap="square">
            <a:spAutoFit/>
          </a:bodyPr>
          <a:lstStyle/>
          <a:p>
            <a:pPr algn="ctr">
              <a:defRPr lang="ko-KR" altLang="en-US"/>
            </a:pPr>
            <a:r>
              <a:rPr lang="ko-KR" altLang="en-US" sz="1200" dirty="0">
                <a:ln w="9525">
                  <a:solidFill>
                    <a:srgbClr val="303030">
                      <a:alpha val="20000"/>
                    </a:srgbClr>
                  </a:solidFill>
                </a:ln>
                <a:solidFill>
                  <a:srgbClr val="303030"/>
                </a:solidFill>
                <a:latin typeface="나눔고딕"/>
                <a:ea typeface="나눔고딕"/>
              </a:rPr>
              <a:t>데이터 분석을 통한 보험 정보 제공</a:t>
            </a:r>
            <a:endParaRPr lang="ko-KR" altLang="en-US" sz="1200" dirty="0">
              <a:solidFill>
                <a:srgbClr val="303030"/>
              </a:solidFill>
              <a:latin typeface="나눔고딕"/>
              <a:ea typeface="나눔고딕"/>
            </a:endParaRPr>
          </a:p>
        </p:txBody>
      </p:sp>
      <p:sp>
        <p:nvSpPr>
          <p:cNvPr id="10" name="TextBox 9"/>
          <p:cNvSpPr txBox="1"/>
          <p:nvPr/>
        </p:nvSpPr>
        <p:spPr>
          <a:xfrm>
            <a:off x="3328439" y="1983328"/>
            <a:ext cx="5764702" cy="2224817"/>
          </a:xfrm>
          <a:prstGeom prst="rect">
            <a:avLst/>
          </a:prstGeom>
          <a:noFill/>
        </p:spPr>
        <p:txBody>
          <a:bodyPr wrap="square">
            <a:spAutoFit/>
          </a:bodyPr>
          <a:lstStyle/>
          <a:p>
            <a:pPr lvl="0">
              <a:defRPr lang="ko-KR" altLang="en-US"/>
            </a:pPr>
            <a:r>
              <a:rPr lang="en-US" altLang="ko-KR" sz="14000">
                <a:ln w="9525">
                  <a:solidFill>
                    <a:srgbClr val="303030">
                      <a:alpha val="20000"/>
                    </a:srgbClr>
                  </a:solidFill>
                </a:ln>
                <a:solidFill>
                  <a:srgbClr val="303030"/>
                </a:solidFill>
                <a:latin typeface="나눔바른고딕"/>
                <a:ea typeface="나눔바른고딕"/>
              </a:rPr>
              <a:t>HUFS</a:t>
            </a:r>
            <a:endParaRPr lang="en-US" altLang="ko-KR" sz="14000">
              <a:solidFill>
                <a:srgbClr val="303030"/>
              </a:solidFill>
              <a:latin typeface="나눔바른고딕"/>
              <a:ea typeface="나눔바른고딕"/>
            </a:endParaRPr>
          </a:p>
        </p:txBody>
      </p:sp>
      <p:sp>
        <p:nvSpPr>
          <p:cNvPr id="36" name="TextBox 35"/>
          <p:cNvSpPr txBox="1"/>
          <p:nvPr/>
        </p:nvSpPr>
        <p:spPr>
          <a:xfrm>
            <a:off x="4790525" y="1369335"/>
            <a:ext cx="2590854" cy="419460"/>
          </a:xfrm>
          <a:prstGeom prst="rect">
            <a:avLst/>
          </a:prstGeom>
          <a:noFill/>
        </p:spPr>
        <p:txBody>
          <a:bodyPr wrap="square">
            <a:spAutoFit/>
          </a:bodyPr>
          <a:lstStyle/>
          <a:p>
            <a:pPr algn="ctr">
              <a:defRPr lang="ko-KR" altLang="en-US"/>
            </a:pPr>
            <a:r>
              <a:rPr lang="en-US" altLang="ko-KR" sz="1100">
                <a:ln w="9525">
                  <a:solidFill>
                    <a:srgbClr val="303030">
                      <a:alpha val="20000"/>
                    </a:srgbClr>
                  </a:solidFill>
                </a:ln>
                <a:solidFill>
                  <a:srgbClr val="303030"/>
                </a:solidFill>
                <a:latin typeface="나눔고딕"/>
                <a:ea typeface="나눔고딕"/>
              </a:rPr>
              <a:t>Data Mining Application</a:t>
            </a:r>
          </a:p>
          <a:p>
            <a:pPr algn="ctr">
              <a:defRPr lang="ko-KR" altLang="en-US"/>
            </a:pPr>
            <a:r>
              <a:rPr lang="en-US" altLang="ko-KR" sz="1100">
                <a:ln w="9525">
                  <a:solidFill>
                    <a:srgbClr val="303030">
                      <a:alpha val="20000"/>
                    </a:srgbClr>
                  </a:solidFill>
                </a:ln>
                <a:solidFill>
                  <a:srgbClr val="303030"/>
                </a:solidFill>
                <a:latin typeface="나눔고딕"/>
                <a:ea typeface="나눔고딕"/>
              </a:rPr>
              <a:t>Term project proposal </a:t>
            </a:r>
          </a:p>
        </p:txBody>
      </p:sp>
      <p:grpSp>
        <p:nvGrpSpPr>
          <p:cNvPr id="41" name="그룹 40"/>
          <p:cNvGrpSpPr/>
          <p:nvPr/>
        </p:nvGrpSpPr>
        <p:grpSpPr>
          <a:xfrm>
            <a:off x="4790525" y="5051133"/>
            <a:ext cx="2590854" cy="813262"/>
            <a:chOff x="4790525" y="5366093"/>
            <a:chExt cx="2590854" cy="813262"/>
          </a:xfrm>
        </p:grpSpPr>
        <p:sp>
          <p:nvSpPr>
            <p:cNvPr id="33" name="TextBox 32"/>
            <p:cNvSpPr txBox="1"/>
            <p:nvPr/>
          </p:nvSpPr>
          <p:spPr>
            <a:xfrm>
              <a:off x="4790525" y="5440691"/>
              <a:ext cx="2590854" cy="720714"/>
            </a:xfrm>
            <a:prstGeom prst="rect">
              <a:avLst/>
            </a:prstGeom>
            <a:noFill/>
          </p:spPr>
          <p:txBody>
            <a:bodyPr wrap="square">
              <a:spAutoFit/>
            </a:bodyPr>
            <a:lstStyle/>
            <a:p>
              <a:pPr algn="ctr">
                <a:defRPr lang="ko-KR" altLang="en-US"/>
              </a:pPr>
              <a:r>
                <a:rPr lang="ko-KR" altLang="en-US" sz="1400">
                  <a:ln w="9525">
                    <a:solidFill>
                      <a:srgbClr val="303030">
                        <a:alpha val="20000"/>
                      </a:srgbClr>
                    </a:solidFill>
                  </a:ln>
                  <a:solidFill>
                    <a:srgbClr val="303030"/>
                  </a:solidFill>
                  <a:latin typeface="나눔고딕"/>
                  <a:ea typeface="나눔고딕"/>
                </a:rPr>
                <a:t>201400944 김홍범</a:t>
              </a:r>
            </a:p>
            <a:p>
              <a:pPr algn="ctr">
                <a:defRPr lang="ko-KR" altLang="en-US"/>
              </a:pPr>
              <a:r>
                <a:rPr lang="ko-KR" altLang="en-US" sz="1400">
                  <a:ln w="9525">
                    <a:solidFill>
                      <a:srgbClr val="303030">
                        <a:alpha val="20000"/>
                      </a:srgbClr>
                    </a:solidFill>
                  </a:ln>
                  <a:solidFill>
                    <a:srgbClr val="303030"/>
                  </a:solidFill>
                  <a:latin typeface="나눔고딕"/>
                  <a:ea typeface="나눔고딕"/>
                </a:rPr>
                <a:t>201601220 박상아</a:t>
              </a:r>
            </a:p>
            <a:p>
              <a:pPr algn="ctr">
                <a:defRPr lang="ko-KR" altLang="en-US"/>
              </a:pPr>
              <a:r>
                <a:rPr lang="ko-KR" altLang="en-US" sz="1400">
                  <a:ln w="9525">
                    <a:solidFill>
                      <a:srgbClr val="303030">
                        <a:alpha val="20000"/>
                      </a:srgbClr>
                    </a:solidFill>
                  </a:ln>
                  <a:solidFill>
                    <a:srgbClr val="303030"/>
                  </a:solidFill>
                  <a:latin typeface="나눔고딕"/>
                  <a:ea typeface="나눔고딕"/>
                </a:rPr>
                <a:t>201601785 신지해</a:t>
              </a:r>
            </a:p>
          </p:txBody>
        </p:sp>
        <p:cxnSp>
          <p:nvCxnSpPr>
            <p:cNvPr id="38" name="직선 연결선 37"/>
            <p:cNvCxnSpPr/>
            <p:nvPr/>
          </p:nvCxnSpPr>
          <p:spPr>
            <a:xfrm flipH="1">
              <a:off x="5981210" y="5366093"/>
              <a:ext cx="229580" cy="0"/>
            </a:xfrm>
            <a:prstGeom prst="line">
              <a:avLst/>
            </a:prstGeom>
            <a:ln w="28575">
              <a:solidFill>
                <a:srgbClr val="303030"/>
              </a:solidFill>
            </a:ln>
          </p:spPr>
          <p:style>
            <a:lnRef idx="1">
              <a:schemeClr val="accent1"/>
            </a:lnRef>
            <a:fillRef idx="0">
              <a:schemeClr val="accent1"/>
            </a:fillRef>
            <a:effectRef idx="0">
              <a:schemeClr val="accent1"/>
            </a:effectRef>
            <a:fontRef idx="minor">
              <a:schemeClr val="tx1"/>
            </a:fontRef>
          </p:style>
        </p:cxnSp>
      </p:grpSp>
      <p:sp>
        <p:nvSpPr>
          <p:cNvPr id="13" name="직사각형 12"/>
          <p:cNvSpPr/>
          <p:nvPr/>
        </p:nvSpPr>
        <p:spPr>
          <a:xfrm>
            <a:off x="7991610" y="3167390"/>
            <a:ext cx="1681980" cy="523220"/>
          </a:xfrm>
          <a:prstGeom prst="rect">
            <a:avLst/>
          </a:prstGeom>
        </p:spPr>
        <p:txBody>
          <a:bodyPr wrap="none">
            <a:spAutoFit/>
          </a:bodyPr>
          <a:lstStyle/>
          <a:p>
            <a:pPr lvl="0">
              <a:defRPr lang="ko-KR" altLang="en-US"/>
            </a:pPr>
            <a:r>
              <a:rPr lang="en-US" altLang="ko-KR" sz="2800">
                <a:ln w="9525">
                  <a:solidFill>
                    <a:srgbClr val="404040">
                      <a:alpha val="20000"/>
                    </a:srgbClr>
                  </a:solidFill>
                </a:ln>
                <a:solidFill>
                  <a:srgbClr val="404040"/>
                </a:solidFill>
                <a:latin typeface="나눔바른고딕"/>
                <a:ea typeface="나눔바른고딕"/>
              </a:rPr>
              <a:t>URANCE</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직각 삼각형 39"/>
          <p:cNvSpPr/>
          <p:nvPr/>
        </p:nvSpPr>
        <p:spPr>
          <a:xfrm flipH="1">
            <a:off x="7540839" y="-18406"/>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sp>
        <p:nvSpPr>
          <p:cNvPr id="31" name="직각 삼각형 30"/>
          <p:cNvSpPr/>
          <p:nvPr/>
        </p:nvSpPr>
        <p:spPr>
          <a:xfrm flipH="1" flipV="1">
            <a:off x="7425083" y="0"/>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328090" y="241375"/>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sp>
        <p:nvSpPr>
          <p:cNvPr id="2119" name="TextBox 6"/>
          <p:cNvSpPr txBox="1"/>
          <p:nvPr/>
        </p:nvSpPr>
        <p:spPr>
          <a:xfrm>
            <a:off x="308838" y="1435262"/>
            <a:ext cx="354101" cy="852677"/>
          </a:xfrm>
          <a:prstGeom prst="rect">
            <a:avLst/>
          </a:prstGeom>
          <a:noFill/>
        </p:spPr>
        <p:txBody>
          <a:bodyPr vert="horz" wrap="none" lIns="91440" tIns="45720" rIns="91440" bIns="45720" anchor="t">
            <a:spAutoFit/>
          </a:bodyPr>
          <a:lstStyle/>
          <a:p>
            <a:pPr lvl="0">
              <a:defRPr lang="ko-KR" altLang="en-US"/>
            </a:pPr>
            <a:endParaRPr lang="ko-KR" altLang="en-US" sz="5000" b="1" spc="155">
              <a:ln w="9525">
                <a:solidFill>
                  <a:srgbClr val="1B4281">
                    <a:alpha val="20000"/>
                  </a:srgbClr>
                </a:solidFill>
              </a:ln>
              <a:solidFill>
                <a:srgbClr val="303030"/>
              </a:solidFill>
              <a:latin typeface="나눔스퀘어_ac ExtraBold"/>
              <a:ea typeface="나눔스퀘어_ac ExtraBold"/>
            </a:endParaRPr>
          </a:p>
        </p:txBody>
      </p:sp>
      <p:sp>
        <p:nvSpPr>
          <p:cNvPr id="2123" name="TextBox 6"/>
          <p:cNvSpPr txBox="1"/>
          <p:nvPr/>
        </p:nvSpPr>
        <p:spPr>
          <a:xfrm>
            <a:off x="6419659" y="4578899"/>
            <a:ext cx="348806" cy="852678"/>
          </a:xfrm>
          <a:prstGeom prst="rect">
            <a:avLst/>
          </a:prstGeom>
          <a:solidFill>
            <a:schemeClr val="bg1"/>
          </a:solidFill>
        </p:spPr>
        <p:txBody>
          <a:bodyPr vert="horz" wrap="none" lIns="91440" tIns="45720" rIns="91440" bIns="45720" anchor="t">
            <a:spAutoFit/>
          </a:bodyPr>
          <a:lstStyle/>
          <a:p>
            <a:pPr lvl="0">
              <a:defRPr lang="ko-KR" altLang="en-US"/>
            </a:pPr>
            <a:endParaRPr lang="ko-KR" altLang="en-US" sz="5000" spc="155">
              <a:ln w="9525">
                <a:solidFill>
                  <a:srgbClr val="1B4281">
                    <a:alpha val="20000"/>
                  </a:srgbClr>
                </a:solidFill>
              </a:ln>
              <a:solidFill>
                <a:srgbClr val="303030">
                  <a:alpha val="50000"/>
                </a:srgbClr>
              </a:solidFill>
              <a:latin typeface="나눔스퀘어_ac ExtraBold"/>
              <a:ea typeface="나눔스퀘어_ac ExtraBold"/>
            </a:endParaRPr>
          </a:p>
        </p:txBody>
      </p:sp>
      <p:cxnSp>
        <p:nvCxnSpPr>
          <p:cNvPr id="2147" name="직선 연결선 2072"/>
          <p:cNvCxnSpPr/>
          <p:nvPr/>
        </p:nvCxnSpPr>
        <p:spPr>
          <a:xfrm>
            <a:off x="2213000" y="1069933"/>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43" name="사각형: 잘린 대각선 방향 모서리 2142"/>
          <p:cNvSpPr/>
          <p:nvPr/>
        </p:nvSpPr>
        <p:spPr>
          <a:xfrm>
            <a:off x="684789" y="2094728"/>
            <a:ext cx="6208088" cy="3874274"/>
          </a:xfrm>
          <a:prstGeom prst="snip2DiagRect">
            <a:avLst>
              <a:gd name="adj1" fmla="val 0"/>
              <a:gd name="adj2" fmla="val 16667"/>
            </a:avLst>
          </a:prstGeom>
          <a:solidFill>
            <a:schemeClr val="bg1">
              <a:lumMod val="10000"/>
              <a:alpha val="23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a:p>
        </p:txBody>
      </p:sp>
      <p:grpSp>
        <p:nvGrpSpPr>
          <p:cNvPr id="2157" name="그룹 2156"/>
          <p:cNvGrpSpPr/>
          <p:nvPr/>
        </p:nvGrpSpPr>
        <p:grpSpPr>
          <a:xfrm>
            <a:off x="7058078" y="2379345"/>
            <a:ext cx="4817192" cy="3486381"/>
            <a:chOff x="7368302" y="2493768"/>
            <a:chExt cx="4401135" cy="3486381"/>
          </a:xfrm>
        </p:grpSpPr>
        <p:sp>
          <p:nvSpPr>
            <p:cNvPr id="2150" name="직사각형 40"/>
            <p:cNvSpPr/>
            <p:nvPr/>
          </p:nvSpPr>
          <p:spPr>
            <a:xfrm>
              <a:off x="7368303" y="2493768"/>
              <a:ext cx="4401134" cy="2005677"/>
            </a:xfrm>
            <a:prstGeom prst="rect">
              <a:avLst/>
            </a:prstGeom>
          </p:spPr>
          <p:txBody>
            <a:bodyPr wrap="square">
              <a:spAutoFit/>
            </a:bodyPr>
            <a:lstStyle/>
            <a:p>
              <a:pPr marL="171450" indent="-171450">
                <a:lnSpc>
                  <a:spcPct val="150000"/>
                </a:lnSpc>
                <a:buFont typeface="Arial"/>
                <a:buChar char="•"/>
                <a:defRPr lang="ko-KR" altLang="en-US"/>
              </a:pPr>
              <a:r>
                <a:rPr lang="ko-KR" altLang="en-US" sz="1700" b="1" dirty="0">
                  <a:ln w="9525">
                    <a:solidFill>
                      <a:srgbClr val="404040">
                        <a:alpha val="30000"/>
                      </a:srgbClr>
                    </a:solidFill>
                  </a:ln>
                  <a:solidFill>
                    <a:schemeClr val="bg1">
                      <a:lumMod val="10000"/>
                    </a:schemeClr>
                  </a:solidFill>
                  <a:latin typeface="나눔고딕"/>
                  <a:ea typeface="나눔고딕"/>
                </a:rPr>
                <a:t> 인접한 날짜</a:t>
              </a:r>
              <a:r>
                <a:rPr lang="en-US" altLang="ko-KR" sz="1700" b="1" dirty="0">
                  <a:ln w="9525">
                    <a:solidFill>
                      <a:srgbClr val="404040">
                        <a:alpha val="30000"/>
                      </a:srgbClr>
                    </a:solidFill>
                  </a:ln>
                  <a:solidFill>
                    <a:schemeClr val="bg1">
                      <a:lumMod val="10000"/>
                    </a:schemeClr>
                  </a:solidFill>
                  <a:latin typeface="나눔고딕"/>
                  <a:ea typeface="나눔고딕"/>
                </a:rPr>
                <a:t>,</a:t>
              </a:r>
              <a:r>
                <a:rPr lang="ko-KR" altLang="en-US" sz="1700" b="1" dirty="0">
                  <a:ln w="9525">
                    <a:solidFill>
                      <a:srgbClr val="404040">
                        <a:alpha val="30000"/>
                      </a:srgbClr>
                    </a:solidFill>
                  </a:ln>
                  <a:solidFill>
                    <a:schemeClr val="bg1">
                      <a:lumMod val="10000"/>
                    </a:schemeClr>
                  </a:solidFill>
                  <a:latin typeface="나눔고딕"/>
                  <a:ea typeface="나눔고딕"/>
                </a:rPr>
                <a:t> 동일 상병 진료기록</a:t>
              </a:r>
            </a:p>
            <a:p>
              <a:pPr marL="171450" indent="-171450">
                <a:lnSpc>
                  <a:spcPct val="150000"/>
                </a:lnSpc>
                <a:buFont typeface="Arial"/>
                <a:buNone/>
                <a:defRPr lang="ko-KR" altLang="en-US"/>
              </a:pPr>
              <a:r>
                <a:rPr lang="ko-KR" altLang="en-US" sz="1700" b="1" dirty="0">
                  <a:ln w="9525">
                    <a:solidFill>
                      <a:srgbClr val="404040">
                        <a:alpha val="30000"/>
                      </a:srgbClr>
                    </a:solidFill>
                  </a:ln>
                  <a:solidFill>
                    <a:schemeClr val="bg1">
                      <a:lumMod val="10000"/>
                    </a:schemeClr>
                  </a:solidFill>
                  <a:latin typeface="나눔고딕"/>
                  <a:ea typeface="나눔고딕"/>
                </a:rPr>
                <a:t>                           한 건의 진료기록으로 통합</a:t>
              </a:r>
              <a:endParaRPr lang="en-US" altLang="ko-KR" sz="1700" b="1" dirty="0">
                <a:ln w="9525">
                  <a:solidFill>
                    <a:srgbClr val="404040">
                      <a:alpha val="30000"/>
                    </a:srgbClr>
                  </a:solidFill>
                </a:ln>
                <a:solidFill>
                  <a:schemeClr val="bg1">
                    <a:lumMod val="10000"/>
                  </a:schemeClr>
                </a:solidFill>
                <a:latin typeface="나눔고딕"/>
                <a:ea typeface="나눔고딕"/>
              </a:endParaRPr>
            </a:p>
            <a:p>
              <a:pPr marL="171450" indent="-171450">
                <a:lnSpc>
                  <a:spcPct val="150000"/>
                </a:lnSpc>
                <a:buFont typeface="Arial"/>
                <a:buNone/>
                <a:defRPr lang="ko-KR" altLang="en-US"/>
              </a:pPr>
              <a:r>
                <a:rPr lang="en-US" altLang="ko-KR" sz="1700" b="1" dirty="0">
                  <a:ln w="9525">
                    <a:solidFill>
                      <a:srgbClr val="404040">
                        <a:alpha val="30000"/>
                      </a:srgbClr>
                    </a:solidFill>
                  </a:ln>
                  <a:solidFill>
                    <a:schemeClr val="bg1">
                      <a:lumMod val="10000"/>
                    </a:schemeClr>
                  </a:solidFill>
                  <a:latin typeface="나눔고딕"/>
                  <a:ea typeface="나눔고딕"/>
                </a:rPr>
                <a:t> </a:t>
              </a:r>
              <a:r>
                <a:rPr lang="en-US" altLang="ko-KR" sz="1700" dirty="0">
                  <a:ln w="9525">
                    <a:solidFill>
                      <a:srgbClr val="404040">
                        <a:alpha val="30000"/>
                      </a:srgbClr>
                    </a:solidFill>
                  </a:ln>
                  <a:solidFill>
                    <a:schemeClr val="bg1">
                      <a:lumMod val="10000"/>
                    </a:schemeClr>
                  </a:solidFill>
                  <a:latin typeface="나눔고딕"/>
                  <a:ea typeface="나눔고딕"/>
                </a:rPr>
                <a:t>ex) Day1 – </a:t>
              </a:r>
              <a:r>
                <a:rPr lang="ko-KR" altLang="en-US" sz="1700" dirty="0">
                  <a:ln w="9525">
                    <a:solidFill>
                      <a:srgbClr val="404040">
                        <a:alpha val="30000"/>
                      </a:srgbClr>
                    </a:solidFill>
                  </a:ln>
                  <a:solidFill>
                    <a:schemeClr val="bg1">
                      <a:lumMod val="10000"/>
                    </a:schemeClr>
                  </a:solidFill>
                  <a:latin typeface="나눔고딕"/>
                  <a:ea typeface="나눔고딕"/>
                </a:rPr>
                <a:t>검사 비용</a:t>
              </a:r>
              <a:r>
                <a:rPr lang="en-US" altLang="ko-KR" sz="1700" dirty="0">
                  <a:ln w="9525">
                    <a:solidFill>
                      <a:srgbClr val="404040">
                        <a:alpha val="30000"/>
                      </a:srgbClr>
                    </a:solidFill>
                  </a:ln>
                  <a:solidFill>
                    <a:schemeClr val="bg1">
                      <a:lumMod val="10000"/>
                    </a:schemeClr>
                  </a:solidFill>
                  <a:latin typeface="나눔고딕"/>
                  <a:ea typeface="나눔고딕"/>
                </a:rPr>
                <a:t>,</a:t>
              </a:r>
              <a:r>
                <a:rPr lang="ko-KR" altLang="en-US" sz="1700" dirty="0">
                  <a:ln w="9525">
                    <a:solidFill>
                      <a:srgbClr val="404040">
                        <a:alpha val="30000"/>
                      </a:srgbClr>
                    </a:solidFill>
                  </a:ln>
                  <a:solidFill>
                    <a:schemeClr val="bg1">
                      <a:lumMod val="10000"/>
                    </a:schemeClr>
                  </a:solidFill>
                  <a:latin typeface="나눔고딕"/>
                  <a:ea typeface="나눔고딕"/>
                </a:rPr>
                <a:t> </a:t>
              </a:r>
              <a:r>
                <a:rPr lang="en-US" altLang="ko-KR" sz="1700" dirty="0">
                  <a:ln w="9525">
                    <a:solidFill>
                      <a:srgbClr val="404040">
                        <a:alpha val="30000"/>
                      </a:srgbClr>
                    </a:solidFill>
                  </a:ln>
                  <a:solidFill>
                    <a:schemeClr val="bg1">
                      <a:lumMod val="10000"/>
                    </a:schemeClr>
                  </a:solidFill>
                  <a:latin typeface="나눔고딕"/>
                  <a:ea typeface="나눔고딕"/>
                </a:rPr>
                <a:t>1</a:t>
              </a:r>
              <a:r>
                <a:rPr lang="ko-KR" altLang="en-US" sz="1700" dirty="0">
                  <a:ln w="9525">
                    <a:solidFill>
                      <a:srgbClr val="404040">
                        <a:alpha val="30000"/>
                      </a:srgbClr>
                    </a:solidFill>
                  </a:ln>
                  <a:solidFill>
                    <a:schemeClr val="bg1">
                      <a:lumMod val="10000"/>
                    </a:schemeClr>
                  </a:solidFill>
                  <a:latin typeface="나눔고딕"/>
                  <a:ea typeface="나눔고딕"/>
                </a:rPr>
                <a:t>만원 청구</a:t>
              </a:r>
              <a:endParaRPr lang="en-US" altLang="ko-KR" sz="1700" dirty="0">
                <a:ln w="9525">
                  <a:solidFill>
                    <a:srgbClr val="404040">
                      <a:alpha val="30000"/>
                    </a:srgbClr>
                  </a:solidFill>
                </a:ln>
                <a:solidFill>
                  <a:schemeClr val="bg1">
                    <a:lumMod val="10000"/>
                  </a:schemeClr>
                </a:solidFill>
                <a:latin typeface="나눔고딕"/>
                <a:ea typeface="나눔고딕"/>
              </a:endParaRPr>
            </a:p>
            <a:p>
              <a:pPr marL="171450" indent="-171450">
                <a:lnSpc>
                  <a:spcPct val="150000"/>
                </a:lnSpc>
                <a:buFont typeface="Arial"/>
                <a:buNone/>
                <a:defRPr lang="ko-KR" altLang="en-US"/>
              </a:pPr>
              <a:r>
                <a:rPr lang="en-US" altLang="ko-KR" sz="1700" dirty="0">
                  <a:ln w="9525">
                    <a:solidFill>
                      <a:srgbClr val="404040">
                        <a:alpha val="30000"/>
                      </a:srgbClr>
                    </a:solidFill>
                  </a:ln>
                  <a:solidFill>
                    <a:schemeClr val="bg1">
                      <a:lumMod val="10000"/>
                    </a:schemeClr>
                  </a:solidFill>
                  <a:latin typeface="나눔고딕"/>
                  <a:ea typeface="나눔고딕"/>
                </a:rPr>
                <a:t>      Day2 – </a:t>
              </a:r>
              <a:r>
                <a:rPr lang="ko-KR" altLang="en-US" sz="1700" dirty="0">
                  <a:ln w="9525">
                    <a:solidFill>
                      <a:srgbClr val="404040">
                        <a:alpha val="30000"/>
                      </a:srgbClr>
                    </a:solidFill>
                  </a:ln>
                  <a:solidFill>
                    <a:schemeClr val="bg1">
                      <a:lumMod val="10000"/>
                    </a:schemeClr>
                  </a:solidFill>
                  <a:latin typeface="나눔고딕"/>
                  <a:ea typeface="나눔고딕"/>
                </a:rPr>
                <a:t>초기 진료 비용</a:t>
              </a:r>
              <a:r>
                <a:rPr lang="en-US" altLang="ko-KR" sz="1700" dirty="0">
                  <a:ln w="9525">
                    <a:solidFill>
                      <a:srgbClr val="404040">
                        <a:alpha val="30000"/>
                      </a:srgbClr>
                    </a:solidFill>
                  </a:ln>
                  <a:solidFill>
                    <a:schemeClr val="bg1">
                      <a:lumMod val="10000"/>
                    </a:schemeClr>
                  </a:solidFill>
                  <a:latin typeface="나눔고딕"/>
                  <a:ea typeface="나눔고딕"/>
                </a:rPr>
                <a:t>,</a:t>
              </a:r>
              <a:r>
                <a:rPr lang="ko-KR" altLang="en-US" sz="1700" dirty="0">
                  <a:ln w="9525">
                    <a:solidFill>
                      <a:srgbClr val="404040">
                        <a:alpha val="30000"/>
                      </a:srgbClr>
                    </a:solidFill>
                  </a:ln>
                  <a:solidFill>
                    <a:schemeClr val="bg1">
                      <a:lumMod val="10000"/>
                    </a:schemeClr>
                  </a:solidFill>
                  <a:latin typeface="나눔고딕"/>
                  <a:ea typeface="나눔고딕"/>
                </a:rPr>
                <a:t> </a:t>
              </a:r>
              <a:r>
                <a:rPr lang="en-US" altLang="ko-KR" sz="1700" dirty="0">
                  <a:ln w="9525">
                    <a:solidFill>
                      <a:srgbClr val="404040">
                        <a:alpha val="30000"/>
                      </a:srgbClr>
                    </a:solidFill>
                  </a:ln>
                  <a:solidFill>
                    <a:schemeClr val="bg1">
                      <a:lumMod val="10000"/>
                    </a:schemeClr>
                  </a:solidFill>
                  <a:latin typeface="나눔고딕"/>
                  <a:ea typeface="나눔고딕"/>
                </a:rPr>
                <a:t>2</a:t>
              </a:r>
              <a:r>
                <a:rPr lang="ko-KR" altLang="en-US" sz="1700" dirty="0">
                  <a:ln w="9525">
                    <a:solidFill>
                      <a:srgbClr val="404040">
                        <a:alpha val="30000"/>
                      </a:srgbClr>
                    </a:solidFill>
                  </a:ln>
                  <a:solidFill>
                    <a:schemeClr val="bg1">
                      <a:lumMod val="10000"/>
                    </a:schemeClr>
                  </a:solidFill>
                  <a:latin typeface="나눔고딕"/>
                  <a:ea typeface="나눔고딕"/>
                </a:rPr>
                <a:t>만원 청구</a:t>
              </a:r>
              <a:endParaRPr lang="en-US" altLang="ko-KR" sz="1700" dirty="0">
                <a:ln w="9525">
                  <a:solidFill>
                    <a:srgbClr val="404040">
                      <a:alpha val="30000"/>
                    </a:srgbClr>
                  </a:solidFill>
                </a:ln>
                <a:solidFill>
                  <a:schemeClr val="bg1">
                    <a:lumMod val="10000"/>
                  </a:schemeClr>
                </a:solidFill>
                <a:latin typeface="나눔고딕"/>
                <a:ea typeface="나눔고딕"/>
              </a:endParaRPr>
            </a:p>
            <a:p>
              <a:pPr marL="171450" indent="-171450">
                <a:lnSpc>
                  <a:spcPct val="150000"/>
                </a:lnSpc>
                <a:buFont typeface="Arial"/>
                <a:buNone/>
                <a:defRPr lang="ko-KR" altLang="en-US"/>
              </a:pPr>
              <a:r>
                <a:rPr lang="en-US" altLang="ko-KR" sz="1700" dirty="0">
                  <a:ln w="9525">
                    <a:solidFill>
                      <a:srgbClr val="404040">
                        <a:alpha val="30000"/>
                      </a:srgbClr>
                    </a:solidFill>
                  </a:ln>
                  <a:solidFill>
                    <a:schemeClr val="bg1">
                      <a:lumMod val="10000"/>
                    </a:schemeClr>
                  </a:solidFill>
                  <a:latin typeface="나눔고딕"/>
                  <a:ea typeface="나눔고딕"/>
                </a:rPr>
                <a:t>      Day3 -  </a:t>
              </a:r>
              <a:r>
                <a:rPr lang="ko-KR" altLang="en-US" sz="1700" dirty="0">
                  <a:ln w="9525">
                    <a:solidFill>
                      <a:srgbClr val="404040">
                        <a:alpha val="30000"/>
                      </a:srgbClr>
                    </a:solidFill>
                  </a:ln>
                  <a:solidFill>
                    <a:schemeClr val="bg1">
                      <a:lumMod val="10000"/>
                    </a:schemeClr>
                  </a:solidFill>
                  <a:latin typeface="나눔고딕"/>
                  <a:ea typeface="나눔고딕"/>
                </a:rPr>
                <a:t>본 진료 </a:t>
              </a:r>
              <a:r>
                <a:rPr lang="en-US" altLang="ko-KR" sz="1700" dirty="0">
                  <a:ln w="9525">
                    <a:solidFill>
                      <a:srgbClr val="404040">
                        <a:alpha val="30000"/>
                      </a:srgbClr>
                    </a:solidFill>
                  </a:ln>
                  <a:solidFill>
                    <a:schemeClr val="bg1">
                      <a:lumMod val="10000"/>
                    </a:schemeClr>
                  </a:solidFill>
                  <a:latin typeface="나눔고딕"/>
                  <a:ea typeface="나눔고딕"/>
                </a:rPr>
                <a:t>100</a:t>
              </a:r>
              <a:r>
                <a:rPr lang="ko-KR" altLang="en-US" sz="1700" dirty="0">
                  <a:ln w="9525">
                    <a:solidFill>
                      <a:srgbClr val="404040">
                        <a:alpha val="30000"/>
                      </a:srgbClr>
                    </a:solidFill>
                  </a:ln>
                  <a:solidFill>
                    <a:schemeClr val="bg1">
                      <a:lumMod val="10000"/>
                    </a:schemeClr>
                  </a:solidFill>
                  <a:latin typeface="나눔고딕"/>
                  <a:ea typeface="나눔고딕"/>
                </a:rPr>
                <a:t>만원</a:t>
              </a:r>
              <a:r>
                <a:rPr lang="en-US" altLang="ko-KR" sz="1700" dirty="0">
                  <a:ln w="9525">
                    <a:solidFill>
                      <a:srgbClr val="404040">
                        <a:alpha val="30000"/>
                      </a:srgbClr>
                    </a:solidFill>
                  </a:ln>
                  <a:solidFill>
                    <a:schemeClr val="bg1">
                      <a:lumMod val="10000"/>
                    </a:schemeClr>
                  </a:solidFill>
                  <a:latin typeface="나눔고딕"/>
                  <a:ea typeface="나눔고딕"/>
                </a:rPr>
                <a:t>,</a:t>
              </a:r>
              <a:r>
                <a:rPr lang="ko-KR" altLang="en-US" sz="1700" dirty="0">
                  <a:ln w="9525">
                    <a:solidFill>
                      <a:srgbClr val="404040">
                        <a:alpha val="30000"/>
                      </a:srgbClr>
                    </a:solidFill>
                  </a:ln>
                  <a:solidFill>
                    <a:schemeClr val="bg1">
                      <a:lumMod val="10000"/>
                    </a:schemeClr>
                  </a:solidFill>
                  <a:latin typeface="나눔고딕"/>
                  <a:ea typeface="나눔고딕"/>
                </a:rPr>
                <a:t> 청구</a:t>
              </a:r>
            </a:p>
          </p:txBody>
        </p:sp>
        <p:sp>
          <p:nvSpPr>
            <p:cNvPr id="2151" name="직사각형 20"/>
            <p:cNvSpPr/>
            <p:nvPr/>
          </p:nvSpPr>
          <p:spPr>
            <a:xfrm>
              <a:off x="7729564" y="2927719"/>
              <a:ext cx="3069146" cy="78493"/>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156" name="직사각형 40"/>
            <p:cNvSpPr/>
            <p:nvPr/>
          </p:nvSpPr>
          <p:spPr>
            <a:xfrm>
              <a:off x="7368302" y="4693322"/>
              <a:ext cx="4401134" cy="1286827"/>
            </a:xfrm>
            <a:prstGeom prst="rect">
              <a:avLst/>
            </a:prstGeom>
          </p:spPr>
          <p:txBody>
            <a:bodyPr wrap="square">
              <a:spAutoFit/>
            </a:bodyPr>
            <a:lstStyle/>
            <a:p>
              <a:pPr marL="171450" indent="-171450">
                <a:lnSpc>
                  <a:spcPct val="150000"/>
                </a:lnSpc>
                <a:buFont typeface="Arial"/>
                <a:buChar char="•"/>
                <a:defRPr lang="ko-KR" altLang="en-US"/>
              </a:pPr>
              <a:r>
                <a:rPr lang="ko-KR" altLang="en-US" b="1" dirty="0">
                  <a:latin typeface="나눔고딕"/>
                </a:rPr>
                <a:t>키 필드</a:t>
              </a:r>
              <a:endParaRPr lang="en-US" altLang="ko-KR" b="1" dirty="0">
                <a:latin typeface="나눔고딕"/>
              </a:endParaRPr>
            </a:p>
            <a:p>
              <a:pPr>
                <a:lnSpc>
                  <a:spcPct val="150000"/>
                </a:lnSpc>
                <a:defRPr lang="ko-KR" altLang="en-US"/>
              </a:pPr>
              <a:r>
                <a:rPr lang="en-US" altLang="ko-KR" dirty="0">
                  <a:latin typeface="나눔고딕"/>
                </a:rPr>
                <a:t>“</a:t>
              </a:r>
              <a:r>
                <a:rPr lang="ko-KR" altLang="ko-KR" dirty="0">
                  <a:latin typeface="나눔고딕"/>
                </a:rPr>
                <a:t>가입자 일련번호</a:t>
              </a:r>
              <a:r>
                <a:rPr lang="en-US" altLang="ko-KR" dirty="0">
                  <a:latin typeface="나눔고딕"/>
                </a:rPr>
                <a:t>”, “</a:t>
              </a:r>
              <a:r>
                <a:rPr lang="ko-KR" altLang="ko-KR" dirty="0">
                  <a:latin typeface="나눔고딕"/>
                </a:rPr>
                <a:t>주상병코드</a:t>
              </a:r>
              <a:r>
                <a:rPr lang="en-US" altLang="ko-KR" dirty="0">
                  <a:latin typeface="나눔고딕"/>
                </a:rPr>
                <a:t>”, “</a:t>
              </a:r>
              <a:r>
                <a:rPr lang="ko-KR" altLang="ko-KR" dirty="0">
                  <a:latin typeface="나눔고딕"/>
                </a:rPr>
                <a:t>부상병코드</a:t>
              </a:r>
              <a:r>
                <a:rPr lang="en-US" altLang="ko-KR" dirty="0">
                  <a:latin typeface="나눔고딕"/>
                </a:rPr>
                <a:t>”, “</a:t>
              </a:r>
              <a:r>
                <a:rPr lang="ko-KR" altLang="ko-KR" dirty="0">
                  <a:latin typeface="나눔고딕"/>
                </a:rPr>
                <a:t>서식코드</a:t>
              </a:r>
              <a:r>
                <a:rPr lang="en-US" altLang="ko-KR" dirty="0">
                  <a:latin typeface="나눔고딕"/>
                </a:rPr>
                <a:t>”, “</a:t>
              </a:r>
              <a:r>
                <a:rPr lang="ko-KR" altLang="ko-KR" dirty="0" err="1">
                  <a:latin typeface="나눔고딕"/>
                </a:rPr>
                <a:t>심결가산율</a:t>
              </a:r>
              <a:r>
                <a:rPr lang="en-US" altLang="ko-KR" dirty="0">
                  <a:latin typeface="나눔고딕"/>
                </a:rPr>
                <a:t>”, “</a:t>
              </a:r>
              <a:r>
                <a:rPr lang="ko-KR" altLang="ko-KR" dirty="0">
                  <a:latin typeface="나눔고딕"/>
                </a:rPr>
                <a:t>진료과목코드</a:t>
              </a:r>
              <a:r>
                <a:rPr lang="en-US" altLang="ko-KR" dirty="0">
                  <a:latin typeface="나눔고딕"/>
                </a:rPr>
                <a:t>”</a:t>
              </a:r>
            </a:p>
          </p:txBody>
        </p:sp>
      </p:grpSp>
      <p:sp>
        <p:nvSpPr>
          <p:cNvPr id="20" name="직사각형 20">
            <a:extLst>
              <a:ext uri="{FF2B5EF4-FFF2-40B4-BE49-F238E27FC236}">
                <a16:creationId xmlns:a16="http://schemas.microsoft.com/office/drawing/2014/main" id="{A25090A6-EBEE-46A3-81F6-646336171EBD}"/>
              </a:ext>
            </a:extLst>
          </p:cNvPr>
          <p:cNvSpPr/>
          <p:nvPr/>
        </p:nvSpPr>
        <p:spPr>
          <a:xfrm>
            <a:off x="7300671" y="5009537"/>
            <a:ext cx="1011587" cy="81401"/>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1" name="TextBox 20">
            <a:extLst>
              <a:ext uri="{FF2B5EF4-FFF2-40B4-BE49-F238E27FC236}">
                <a16:creationId xmlns:a16="http://schemas.microsoft.com/office/drawing/2014/main" id="{2EF3C45F-94A1-457F-A420-854D83844B75}"/>
              </a:ext>
            </a:extLst>
          </p:cNvPr>
          <p:cNvSpPr txBox="1"/>
          <p:nvPr/>
        </p:nvSpPr>
        <p:spPr>
          <a:xfrm>
            <a:off x="210560" y="208159"/>
            <a:ext cx="4004879" cy="861774"/>
          </a:xfrm>
          <a:prstGeom prst="rect">
            <a:avLst/>
          </a:prstGeom>
          <a:noFill/>
        </p:spPr>
        <p:txBody>
          <a:bodyPr wrap="square">
            <a:spAutoFit/>
          </a:bodyPr>
          <a:lstStyle/>
          <a:p>
            <a:pPr lvl="0">
              <a:defRPr lang="ko-KR" altLang="en-US"/>
            </a:pPr>
            <a:r>
              <a:rPr lang="en-US" altLang="ko-KR" sz="2500" spc="101" dirty="0">
                <a:ln w="9525">
                  <a:solidFill>
                    <a:srgbClr val="1B4281">
                      <a:alpha val="20000"/>
                    </a:srgbClr>
                  </a:solidFill>
                </a:ln>
                <a:solidFill>
                  <a:srgbClr val="303030"/>
                </a:solidFill>
                <a:latin typeface="나눔스퀘어_ac ExtraBold"/>
                <a:ea typeface="나눔스퀘어_ac ExtraBold"/>
              </a:rPr>
              <a:t>Data</a:t>
            </a:r>
            <a:r>
              <a:rPr lang="ko-KR" altLang="en-US" sz="2500" spc="101" dirty="0">
                <a:ln w="9525">
                  <a:solidFill>
                    <a:srgbClr val="1B4281">
                      <a:alpha val="20000"/>
                    </a:srgbClr>
                  </a:solidFill>
                </a:ln>
                <a:solidFill>
                  <a:srgbClr val="303030"/>
                </a:solidFill>
                <a:latin typeface="나눔스퀘어_ac ExtraBold"/>
                <a:ea typeface="나눔스퀘어_ac ExtraBold"/>
              </a:rPr>
              <a:t> </a:t>
            </a:r>
            <a:r>
              <a:rPr lang="en-US" altLang="ko-KR" sz="2500" spc="101" dirty="0">
                <a:ln w="9525">
                  <a:solidFill>
                    <a:srgbClr val="1B4281">
                      <a:alpha val="20000"/>
                    </a:srgbClr>
                  </a:solidFill>
                </a:ln>
                <a:solidFill>
                  <a:srgbClr val="303030"/>
                </a:solidFill>
                <a:latin typeface="나눔스퀘어_ac ExtraBold"/>
                <a:ea typeface="나눔스퀘어_ac ExtraBold"/>
              </a:rPr>
              <a:t>Preprocessing</a:t>
            </a:r>
          </a:p>
          <a:p>
            <a:pPr lvl="0">
              <a:defRPr lang="ko-KR" altLang="en-US"/>
            </a:pPr>
            <a:r>
              <a:rPr lang="ko-KR" altLang="en-US" sz="2500" u="sng" spc="101" dirty="0">
                <a:ln w="9525">
                  <a:solidFill>
                    <a:srgbClr val="1B4281">
                      <a:alpha val="20000"/>
                    </a:srgbClr>
                  </a:solidFill>
                </a:ln>
                <a:solidFill>
                  <a:schemeClr val="bg1">
                    <a:lumMod val="50000"/>
                  </a:schemeClr>
                </a:solidFill>
                <a:latin typeface="나눔스퀘어_ac ExtraBold"/>
                <a:ea typeface="나눔스퀘어_ac ExtraBold"/>
              </a:rPr>
              <a:t>연속된 진료내역 통합</a:t>
            </a:r>
            <a:endParaRPr lang="en-US" altLang="ko-KR" sz="2500" u="sng" spc="101" dirty="0">
              <a:ln w="9525">
                <a:solidFill>
                  <a:srgbClr val="1B4281">
                    <a:alpha val="20000"/>
                  </a:srgbClr>
                </a:solidFill>
              </a:ln>
              <a:solidFill>
                <a:schemeClr val="bg1">
                  <a:lumMod val="50000"/>
                </a:schemeClr>
              </a:solidFill>
              <a:latin typeface="나눔스퀘어_ac ExtraBold"/>
              <a:ea typeface="나눔스퀘어_ac ExtraBold"/>
            </a:endParaRPr>
          </a:p>
        </p:txBody>
      </p:sp>
      <p:pic>
        <p:nvPicPr>
          <p:cNvPr id="17" name="그림 16" descr="스크린샷이(가) 표시된 사진&#10;&#10;자동 생성된 설명">
            <a:extLst>
              <a:ext uri="{FF2B5EF4-FFF2-40B4-BE49-F238E27FC236}">
                <a16:creationId xmlns:a16="http://schemas.microsoft.com/office/drawing/2014/main" id="{B9617D77-FA92-4042-A6E4-5ABFFA9A1E91}"/>
              </a:ext>
            </a:extLst>
          </p:cNvPr>
          <p:cNvPicPr/>
          <p:nvPr/>
        </p:nvPicPr>
        <p:blipFill>
          <a:blip r:embed="rId3">
            <a:extLst>
              <a:ext uri="{28A0092B-C50C-407E-A947-70E740481C1C}">
                <a14:useLocalDpi xmlns:a14="http://schemas.microsoft.com/office/drawing/2010/main" val="0"/>
              </a:ext>
            </a:extLst>
          </a:blip>
          <a:stretch>
            <a:fillRect/>
          </a:stretch>
        </p:blipFill>
        <p:spPr>
          <a:xfrm>
            <a:off x="988409" y="2358463"/>
            <a:ext cx="5554356" cy="3322248"/>
          </a:xfrm>
          <a:prstGeom prst="rect">
            <a:avLst/>
          </a:prstGeom>
        </p:spPr>
      </p:pic>
    </p:spTree>
    <p:extLst>
      <p:ext uri="{BB962C8B-B14F-4D97-AF65-F5344CB8AC3E}">
        <p14:creationId xmlns:p14="http://schemas.microsoft.com/office/powerpoint/2010/main" val="390355785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각 삼각형 39"/>
          <p:cNvSpPr/>
          <p:nvPr/>
        </p:nvSpPr>
        <p:spPr>
          <a:xfrm flipH="1" flipV="1">
            <a:off x="7546313" y="9797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41" name="직각 삼각형 40"/>
          <p:cNvSpPr/>
          <p:nvPr/>
        </p:nvSpPr>
        <p:spPr>
          <a:xfrm rot="5400000" flipH="1" flipV="1">
            <a:off x="6482025" y="1159785"/>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6" name="직사각형 5"/>
          <p:cNvSpPr/>
          <p:nvPr/>
        </p:nvSpPr>
        <p:spPr>
          <a:xfrm>
            <a:off x="112207" y="97972"/>
            <a:ext cx="11967587" cy="66620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nvGrpSpPr>
          <p:cNvPr id="23" name="그룹 22"/>
          <p:cNvGrpSpPr/>
          <p:nvPr/>
        </p:nvGrpSpPr>
        <p:grpSpPr>
          <a:xfrm>
            <a:off x="4895850" y="2359457"/>
            <a:ext cx="2400300" cy="2139086"/>
            <a:chOff x="5128260" y="2500427"/>
            <a:chExt cx="1935480" cy="1857146"/>
          </a:xfrm>
        </p:grpSpPr>
        <p:sp>
          <p:nvSpPr>
            <p:cNvPr id="25" name="직사각형 24"/>
            <p:cNvSpPr/>
            <p:nvPr/>
          </p:nvSpPr>
          <p:spPr>
            <a:xfrm>
              <a:off x="5166856" y="2500427"/>
              <a:ext cx="1858289" cy="1857146"/>
            </a:xfrm>
            <a:prstGeom prst="rect">
              <a:avLst/>
            </a:prstGeom>
            <a:noFill/>
            <a:ln w="698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cxnSp>
          <p:nvCxnSpPr>
            <p:cNvPr id="29" name="직선 연결선 28"/>
            <p:cNvCxnSpPr/>
            <p:nvPr/>
          </p:nvCxnSpPr>
          <p:spPr>
            <a:xfrm flipV="1">
              <a:off x="5778899" y="3687010"/>
              <a:ext cx="634201" cy="5638"/>
            </a:xfrm>
            <a:prstGeom prst="line">
              <a:avLst/>
            </a:prstGeom>
            <a:ln w="28575">
              <a:solidFill>
                <a:srgbClr val="404040"/>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5128260" y="3235079"/>
              <a:ext cx="1935480" cy="390735"/>
            </a:xfrm>
            <a:prstGeom prst="rect">
              <a:avLst/>
            </a:prstGeom>
          </p:spPr>
          <p:txBody>
            <a:bodyPr wrap="square">
              <a:spAutoFit/>
            </a:bodyPr>
            <a:lstStyle/>
            <a:p>
              <a:pPr algn="ctr">
                <a:defRPr lang="ko-KR" altLang="en-US"/>
              </a:pPr>
              <a:r>
                <a:rPr lang="en-US" altLang="ko-KR" sz="2400" b="1">
                  <a:ln w="9525">
                    <a:solidFill>
                      <a:srgbClr val="404040">
                        <a:alpha val="50000"/>
                      </a:srgbClr>
                    </a:solidFill>
                  </a:ln>
                  <a:solidFill>
                    <a:srgbClr val="404040"/>
                  </a:solidFill>
                  <a:latin typeface="나눔바른고딕"/>
                  <a:ea typeface="나눔바른고딕"/>
                </a:rPr>
                <a:t>ASSOCIATION</a:t>
              </a:r>
            </a:p>
          </p:txBody>
        </p:sp>
      </p:grpSp>
      <p:sp>
        <p:nvSpPr>
          <p:cNvPr id="42" name="직사각형 41"/>
          <p:cNvSpPr/>
          <p:nvPr/>
        </p:nvSpPr>
        <p:spPr>
          <a:xfrm>
            <a:off x="5337810" y="4711634"/>
            <a:ext cx="1506855" cy="363286"/>
          </a:xfrm>
          <a:prstGeom prst="rect">
            <a:avLst/>
          </a:prstGeom>
        </p:spPr>
        <p:txBody>
          <a:bodyPr wrap="none">
            <a:spAutoFit/>
          </a:bodyPr>
          <a:lstStyle/>
          <a:p>
            <a:pPr algn="ctr">
              <a:defRPr lang="ko-KR" altLang="en-US"/>
            </a:pPr>
            <a:r>
              <a:rPr lang="en-US" altLang="ko-KR">
                <a:ln w="9525">
                  <a:solidFill>
                    <a:schemeClr val="tx1">
                      <a:lumMod val="75000"/>
                      <a:lumOff val="25000"/>
                      <a:alpha val="30000"/>
                    </a:schemeClr>
                  </a:solidFill>
                </a:ln>
                <a:solidFill>
                  <a:schemeClr val="tx1">
                    <a:lumMod val="75000"/>
                    <a:lumOff val="25000"/>
                  </a:schemeClr>
                </a:solidFill>
                <a:latin typeface="나눔바른고딕"/>
                <a:ea typeface="나눔바른고딕"/>
              </a:rPr>
              <a:t>HUFSurance</a:t>
            </a:r>
          </a:p>
        </p:txBody>
      </p:sp>
      <p:sp>
        <p:nvSpPr>
          <p:cNvPr id="43" name="직각 삼각형 42"/>
          <p:cNvSpPr/>
          <p:nvPr/>
        </p:nvSpPr>
        <p:spPr>
          <a:xfrm>
            <a:off x="112206" y="95499"/>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
        <p:nvSpPr>
          <p:cNvPr id="44" name="직각 삼각형 43"/>
          <p:cNvSpPr/>
          <p:nvPr/>
        </p:nvSpPr>
        <p:spPr>
          <a:xfrm rot="5400000">
            <a:off x="1192588" y="-95722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Tree>
    <p:extLst>
      <p:ext uri="{BB962C8B-B14F-4D97-AF65-F5344CB8AC3E}">
        <p14:creationId xmlns:p14="http://schemas.microsoft.com/office/powerpoint/2010/main" val="364620024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3" name="그림 2152"/>
          <p:cNvPicPr/>
          <p:nvPr/>
        </p:nvPicPr>
        <p:blipFill rotWithShape="1">
          <a:blip r:embed="rId3">
            <a:lum/>
          </a:blip>
          <a:srcRect/>
          <a:stretch>
            <a:fillRect/>
          </a:stretch>
        </p:blipFill>
        <p:spPr>
          <a:xfrm>
            <a:off x="616713" y="1888912"/>
            <a:ext cx="3186387" cy="2418503"/>
          </a:xfrm>
          <a:prstGeom prst="rect">
            <a:avLst/>
          </a:prstGeom>
          <a:noFill/>
          <a:ln algn="ctr">
            <a:solidFill>
              <a:schemeClr val="tx1">
                <a:alpha val="59000"/>
              </a:schemeClr>
            </a:solidFill>
            <a:prstDash val="solid"/>
          </a:ln>
        </p:spPr>
      </p:pic>
      <p:sp>
        <p:nvSpPr>
          <p:cNvPr id="2081" name="직각 삼각형 39"/>
          <p:cNvSpPr/>
          <p:nvPr/>
        </p:nvSpPr>
        <p:spPr>
          <a:xfrm flipH="1">
            <a:off x="7540839" y="-18406"/>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sp>
        <p:nvSpPr>
          <p:cNvPr id="31" name="직각 삼각형 30"/>
          <p:cNvSpPr/>
          <p:nvPr/>
        </p:nvSpPr>
        <p:spPr>
          <a:xfrm flipH="1" flipV="1">
            <a:off x="7425083" y="0"/>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328090" y="241375"/>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6160" y="227808"/>
            <a:ext cx="2925487" cy="1070884"/>
          </a:xfrm>
          <a:prstGeom prst="rect">
            <a:avLst/>
          </a:prstGeom>
          <a:noFill/>
        </p:spPr>
        <p:txBody>
          <a:bodyPr wrap="none">
            <a:spAutoFit/>
          </a:bodyPr>
          <a:lstStyle/>
          <a:p>
            <a:pPr lvl="0">
              <a:defRPr lang="ko-KR" altLang="en-US"/>
            </a:pPr>
            <a:r>
              <a:rPr lang="en-US" altLang="ko-KR" sz="3200" spc="101" dirty="0">
                <a:ln w="9525">
                  <a:solidFill>
                    <a:srgbClr val="1B4281">
                      <a:alpha val="20000"/>
                    </a:srgbClr>
                  </a:solidFill>
                </a:ln>
                <a:solidFill>
                  <a:srgbClr val="303030"/>
                </a:solidFill>
                <a:latin typeface="나눔스퀘어_ac ExtraBold"/>
                <a:ea typeface="나눔스퀘어_ac ExtraBold"/>
              </a:rPr>
              <a:t>ASSOCIATION</a:t>
            </a:r>
          </a:p>
          <a:p>
            <a:pPr lvl="0">
              <a:defRPr lang="ko-KR" altLang="en-US"/>
            </a:pPr>
            <a:r>
              <a:rPr lang="en-US" altLang="ko-KR" sz="3200" u="sng" spc="101" dirty="0">
                <a:ln w="9525">
                  <a:solidFill>
                    <a:srgbClr val="1B4281">
                      <a:alpha val="20000"/>
                    </a:srgbClr>
                  </a:solidFill>
                </a:ln>
                <a:solidFill>
                  <a:schemeClr val="bg1">
                    <a:lumMod val="50000"/>
                  </a:schemeClr>
                </a:solidFill>
                <a:latin typeface="나눔스퀘어_ac ExtraBold"/>
                <a:ea typeface="나눔스퀘어_ac ExtraBold"/>
              </a:rPr>
              <a:t>APRIORI</a:t>
            </a:r>
          </a:p>
        </p:txBody>
      </p:sp>
      <p:sp>
        <p:nvSpPr>
          <p:cNvPr id="2123" name="TextBox 6"/>
          <p:cNvSpPr txBox="1"/>
          <p:nvPr/>
        </p:nvSpPr>
        <p:spPr>
          <a:xfrm>
            <a:off x="6419659" y="4578899"/>
            <a:ext cx="348806" cy="852678"/>
          </a:xfrm>
          <a:prstGeom prst="rect">
            <a:avLst/>
          </a:prstGeom>
          <a:solidFill>
            <a:schemeClr val="bg1"/>
          </a:solidFill>
        </p:spPr>
        <p:txBody>
          <a:bodyPr vert="horz" wrap="none" lIns="91440" tIns="45720" rIns="91440" bIns="45720" anchor="t">
            <a:spAutoFit/>
          </a:bodyPr>
          <a:lstStyle/>
          <a:p>
            <a:pPr lvl="0">
              <a:defRPr lang="ko-KR" altLang="en-US"/>
            </a:pPr>
            <a:endParaRPr lang="ko-KR" altLang="en-US" sz="5000" spc="155">
              <a:ln w="9525">
                <a:solidFill>
                  <a:srgbClr val="1B4281">
                    <a:alpha val="20000"/>
                  </a:srgbClr>
                </a:solidFill>
              </a:ln>
              <a:solidFill>
                <a:srgbClr val="303030">
                  <a:alpha val="50000"/>
                </a:srgbClr>
              </a:solidFill>
              <a:latin typeface="나눔스퀘어_ac ExtraBold"/>
              <a:ea typeface="나눔스퀘어_ac ExtraBold"/>
            </a:endParaRPr>
          </a:p>
        </p:txBody>
      </p:sp>
      <p:cxnSp>
        <p:nvCxnSpPr>
          <p:cNvPr id="2147" name="직선 연결선 2072"/>
          <p:cNvCxnSpPr/>
          <p:nvPr/>
        </p:nvCxnSpPr>
        <p:spPr>
          <a:xfrm>
            <a:off x="2213000" y="1069933"/>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49" name="TextBox 6"/>
          <p:cNvSpPr txBox="1"/>
          <p:nvPr/>
        </p:nvSpPr>
        <p:spPr>
          <a:xfrm>
            <a:off x="8825226" y="348454"/>
            <a:ext cx="2458089" cy="575682"/>
          </a:xfrm>
          <a:prstGeom prst="rect">
            <a:avLst/>
          </a:prstGeom>
          <a:noFill/>
        </p:spPr>
        <p:txBody>
          <a:bodyPr wrap="none">
            <a:spAutoFit/>
          </a:bodyPr>
          <a:lstStyle/>
          <a:p>
            <a:pPr lvl="0">
              <a:defRPr lang="ko-KR" altLang="en-US"/>
            </a:pPr>
            <a:r>
              <a:rPr lang="ko-KR" altLang="en-US" sz="3200" spc="101">
                <a:ln w="9525">
                  <a:solidFill>
                    <a:srgbClr val="1B4281">
                      <a:alpha val="20000"/>
                    </a:srgbClr>
                  </a:solidFill>
                </a:ln>
                <a:solidFill>
                  <a:schemeClr val="bg1">
                    <a:lumMod val="50000"/>
                  </a:schemeClr>
                </a:solidFill>
                <a:latin typeface="나눔스퀘어_ac ExtraBold"/>
                <a:ea typeface="나눔스퀘어_ac ExtraBold"/>
              </a:rPr>
              <a:t>연관성</a:t>
            </a:r>
            <a:r>
              <a:rPr lang="ko-KR" altLang="en-US" sz="3200" spc="101">
                <a:ln w="9525">
                  <a:solidFill>
                    <a:srgbClr val="1B4281">
                      <a:alpha val="20000"/>
                    </a:srgbClr>
                  </a:solidFill>
                </a:ln>
                <a:solidFill>
                  <a:srgbClr val="303030"/>
                </a:solidFill>
                <a:latin typeface="나눔스퀘어_ac ExtraBold"/>
                <a:ea typeface="나눔스퀘어_ac ExtraBold"/>
              </a:rPr>
              <a:t> 분석 2</a:t>
            </a:r>
          </a:p>
        </p:txBody>
      </p:sp>
      <p:sp>
        <p:nvSpPr>
          <p:cNvPr id="2150" name="직사각형 40"/>
          <p:cNvSpPr/>
          <p:nvPr/>
        </p:nvSpPr>
        <p:spPr>
          <a:xfrm>
            <a:off x="7949616" y="1932851"/>
            <a:ext cx="2125718" cy="480361"/>
          </a:xfrm>
          <a:prstGeom prst="rect">
            <a:avLst/>
          </a:prstGeom>
        </p:spPr>
        <p:txBody>
          <a:bodyPr wrap="square">
            <a:spAutoFit/>
          </a:bodyPr>
          <a:lstStyle/>
          <a:p>
            <a:pPr marL="171450" indent="-171450">
              <a:lnSpc>
                <a:spcPct val="150000"/>
              </a:lnSpc>
              <a:buFont typeface="Arial"/>
              <a:buChar char="•"/>
              <a:defRPr lang="ko-KR" altLang="en-US"/>
            </a:pPr>
            <a:r>
              <a:rPr lang="ko-KR" altLang="en-US" sz="1700" b="1">
                <a:ln w="9525">
                  <a:solidFill>
                    <a:srgbClr val="404040">
                      <a:alpha val="30000"/>
                    </a:srgbClr>
                  </a:solidFill>
                </a:ln>
                <a:solidFill>
                  <a:schemeClr val="bg1">
                    <a:lumMod val="10000"/>
                  </a:schemeClr>
                </a:solidFill>
                <a:latin typeface="나눔고딕"/>
                <a:ea typeface="나눔고딕"/>
              </a:rPr>
              <a:t>총 2705건의 결과 </a:t>
            </a:r>
          </a:p>
        </p:txBody>
      </p:sp>
      <p:pic>
        <p:nvPicPr>
          <p:cNvPr id="2159" name="그림 2158"/>
          <p:cNvPicPr/>
          <p:nvPr/>
        </p:nvPicPr>
        <p:blipFill rotWithShape="1">
          <a:blip r:embed="rId4">
            <a:lum/>
          </a:blip>
          <a:srcRect/>
          <a:stretch>
            <a:fillRect/>
          </a:stretch>
        </p:blipFill>
        <p:spPr>
          <a:xfrm>
            <a:off x="4307586" y="1912916"/>
            <a:ext cx="3259328" cy="4072255"/>
          </a:xfrm>
          <a:prstGeom prst="rect">
            <a:avLst/>
          </a:prstGeom>
          <a:ln w="25400" cap="flat" cmpd="sng" algn="ctr">
            <a:solidFill>
              <a:schemeClr val="bg1">
                <a:lumMod val="10000"/>
                <a:alpha val="80000"/>
              </a:schemeClr>
            </a:solidFill>
            <a:prstDash val="solid"/>
            <a:round/>
          </a:ln>
        </p:spPr>
      </p:pic>
      <p:grpSp>
        <p:nvGrpSpPr>
          <p:cNvPr id="2161" name="그룹 2160"/>
          <p:cNvGrpSpPr/>
          <p:nvPr/>
        </p:nvGrpSpPr>
        <p:grpSpPr>
          <a:xfrm>
            <a:off x="653546" y="4598854"/>
            <a:ext cx="3116702" cy="871882"/>
            <a:chOff x="642962" y="4323688"/>
            <a:chExt cx="3116702" cy="871882"/>
          </a:xfrm>
        </p:grpSpPr>
        <p:sp>
          <p:nvSpPr>
            <p:cNvPr id="2151" name="직사각형 20"/>
            <p:cNvSpPr/>
            <p:nvPr/>
          </p:nvSpPr>
          <p:spPr>
            <a:xfrm>
              <a:off x="953268" y="4478825"/>
              <a:ext cx="933184" cy="277329"/>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152" name="직사각형 20"/>
            <p:cNvSpPr/>
            <p:nvPr/>
          </p:nvSpPr>
          <p:spPr>
            <a:xfrm>
              <a:off x="2248667" y="4451303"/>
              <a:ext cx="933184" cy="277329"/>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160" name="직사각형 40"/>
            <p:cNvSpPr/>
            <p:nvPr/>
          </p:nvSpPr>
          <p:spPr>
            <a:xfrm>
              <a:off x="642962" y="4323688"/>
              <a:ext cx="3116702" cy="871882"/>
            </a:xfrm>
            <a:prstGeom prst="rect">
              <a:avLst/>
            </a:prstGeom>
          </p:spPr>
          <p:txBody>
            <a:bodyPr wrap="square">
              <a:spAutoFit/>
            </a:bodyPr>
            <a:lstStyle/>
            <a:p>
              <a:pPr marL="171450" indent="-171450">
                <a:lnSpc>
                  <a:spcPct val="150000"/>
                </a:lnSpc>
                <a:buFont typeface="Arial"/>
                <a:buChar char="•"/>
                <a:defRPr lang="ko-KR" altLang="en-US"/>
              </a:pPr>
              <a:r>
                <a:rPr lang="ko-KR" altLang="en-US" sz="1700" b="1">
                  <a:ln w="9525">
                    <a:solidFill>
                      <a:srgbClr val="404040">
                        <a:alpha val="30000"/>
                      </a:srgbClr>
                    </a:solidFill>
                  </a:ln>
                  <a:solidFill>
                    <a:srgbClr val="404040"/>
                  </a:solidFill>
                  <a:latin typeface="나눔고딕"/>
                  <a:ea typeface="나눔고딕"/>
                </a:rPr>
                <a:t>지지도 10%</a:t>
              </a:r>
              <a:r>
                <a:rPr lang="ko-KR" altLang="en-US" sz="1700">
                  <a:ln w="9525">
                    <a:solidFill>
                      <a:srgbClr val="404040">
                        <a:alpha val="30000"/>
                      </a:srgbClr>
                    </a:solidFill>
                  </a:ln>
                  <a:solidFill>
                    <a:srgbClr val="404040"/>
                  </a:solidFill>
                  <a:latin typeface="나눔고딕"/>
                  <a:ea typeface="나눔고딕"/>
                </a:rPr>
                <a:t>, </a:t>
              </a:r>
              <a:r>
                <a:rPr lang="ko-KR" altLang="en-US" sz="1700" b="1">
                  <a:ln w="9525">
                    <a:solidFill>
                      <a:srgbClr val="404040">
                        <a:alpha val="30000"/>
                      </a:srgbClr>
                    </a:solidFill>
                  </a:ln>
                  <a:solidFill>
                    <a:srgbClr val="404040"/>
                  </a:solidFill>
                  <a:latin typeface="나눔고딕"/>
                  <a:ea typeface="나눔고딕"/>
                </a:rPr>
                <a:t>신뢰도 85%의</a:t>
              </a:r>
              <a:endParaRPr lang="ko-KR" altLang="en-US" sz="1700">
                <a:ln w="9525">
                  <a:solidFill>
                    <a:srgbClr val="404040">
                      <a:alpha val="30000"/>
                    </a:srgbClr>
                  </a:solidFill>
                </a:ln>
                <a:solidFill>
                  <a:srgbClr val="404040"/>
                </a:solidFill>
                <a:latin typeface="나눔고딕"/>
                <a:ea typeface="나눔고딕"/>
              </a:endParaRPr>
            </a:p>
            <a:p>
              <a:pPr marL="171450" indent="-171450">
                <a:lnSpc>
                  <a:spcPct val="150000"/>
                </a:lnSpc>
                <a:buFont typeface="Arial"/>
                <a:buNone/>
                <a:defRPr lang="ko-KR" altLang="en-US"/>
              </a:pPr>
              <a:r>
                <a:rPr lang="ko-KR" altLang="en-US" sz="1700">
                  <a:ln w="9525">
                    <a:solidFill>
                      <a:srgbClr val="404040">
                        <a:alpha val="30000"/>
                      </a:srgbClr>
                    </a:solidFill>
                  </a:ln>
                  <a:solidFill>
                    <a:srgbClr val="404040"/>
                  </a:solidFill>
                  <a:latin typeface="나눔고딕"/>
                  <a:ea typeface="나눔고딕"/>
                </a:rPr>
                <a:t>    연관성 검사 실시</a:t>
              </a:r>
            </a:p>
          </p:txBody>
        </p:sp>
      </p:grpSp>
      <p:sp>
        <p:nvSpPr>
          <p:cNvPr id="2162" name="직사각형 40"/>
          <p:cNvSpPr/>
          <p:nvPr/>
        </p:nvSpPr>
        <p:spPr>
          <a:xfrm>
            <a:off x="7953848" y="2699083"/>
            <a:ext cx="3702636" cy="871945"/>
          </a:xfrm>
          <a:prstGeom prst="rect">
            <a:avLst/>
          </a:prstGeom>
        </p:spPr>
        <p:txBody>
          <a:bodyPr wrap="square">
            <a:spAutoFit/>
          </a:bodyPr>
          <a:lstStyle/>
          <a:p>
            <a:pPr marL="171450" indent="-171450">
              <a:lnSpc>
                <a:spcPct val="150000"/>
              </a:lnSpc>
              <a:buFont typeface="Arial"/>
              <a:buChar char="•"/>
              <a:defRPr lang="ko-KR" altLang="en-US"/>
            </a:pPr>
            <a:r>
              <a:rPr lang="ko-KR" altLang="en-US" sz="1700">
                <a:ln w="9525">
                  <a:solidFill>
                    <a:srgbClr val="404040">
                      <a:alpha val="30000"/>
                    </a:srgbClr>
                  </a:solidFill>
                </a:ln>
                <a:solidFill>
                  <a:schemeClr val="bg1">
                    <a:lumMod val="10000"/>
                  </a:schemeClr>
                </a:solidFill>
                <a:latin typeface="나눔고딕"/>
                <a:ea typeface="나눔고딕"/>
              </a:rPr>
              <a:t>그 중 다수는</a:t>
            </a:r>
            <a:r>
              <a:rPr lang="ko-KR" altLang="en-US" sz="1700" b="1">
                <a:ln w="9525">
                  <a:solidFill>
                    <a:srgbClr val="404040">
                      <a:alpha val="30000"/>
                    </a:srgbClr>
                  </a:solidFill>
                </a:ln>
                <a:solidFill>
                  <a:schemeClr val="bg1">
                    <a:lumMod val="10000"/>
                  </a:schemeClr>
                </a:solidFill>
                <a:latin typeface="나눔고딕"/>
                <a:ea typeface="나눔고딕"/>
              </a:rPr>
              <a:t> 질병코드 10 </a:t>
            </a:r>
          </a:p>
          <a:p>
            <a:pPr marL="171450" indent="-171450">
              <a:lnSpc>
                <a:spcPct val="150000"/>
              </a:lnSpc>
              <a:buFont typeface="Arial"/>
              <a:buNone/>
              <a:defRPr lang="ko-KR" altLang="en-US"/>
            </a:pPr>
            <a:r>
              <a:rPr lang="ko-KR" altLang="en-US" sz="1700" b="1">
                <a:ln w="9525">
                  <a:solidFill>
                    <a:srgbClr val="404040">
                      <a:alpha val="30000"/>
                    </a:srgbClr>
                  </a:solidFill>
                </a:ln>
                <a:solidFill>
                  <a:schemeClr val="bg1">
                    <a:lumMod val="10000"/>
                  </a:schemeClr>
                </a:solidFill>
                <a:latin typeface="나눔고딕"/>
                <a:ea typeface="나눔고딕"/>
              </a:rPr>
              <a:t>       </a:t>
            </a:r>
            <a:r>
              <a:rPr lang="ko-KR" altLang="en-US" sz="1700">
                <a:ln w="9525">
                  <a:solidFill>
                    <a:srgbClr val="404040">
                      <a:alpha val="30000"/>
                    </a:srgbClr>
                  </a:solidFill>
                </a:ln>
                <a:solidFill>
                  <a:schemeClr val="bg1">
                    <a:lumMod val="10000"/>
                  </a:schemeClr>
                </a:solidFill>
                <a:latin typeface="나눔고딕"/>
                <a:ea typeface="나눔고딕"/>
              </a:rPr>
              <a:t>감기 등과 같은</a:t>
            </a:r>
            <a:r>
              <a:rPr lang="ko-KR" altLang="en-US" sz="1700" b="1">
                <a:ln w="9525">
                  <a:solidFill>
                    <a:srgbClr val="404040">
                      <a:alpha val="30000"/>
                    </a:srgbClr>
                  </a:solidFill>
                </a:ln>
                <a:solidFill>
                  <a:schemeClr val="bg1">
                    <a:lumMod val="10000"/>
                  </a:schemeClr>
                </a:solidFill>
                <a:latin typeface="나눔고딕"/>
                <a:ea typeface="나눔고딕"/>
              </a:rPr>
              <a:t> 호흡기 질환</a:t>
            </a:r>
          </a:p>
        </p:txBody>
      </p:sp>
      <p:sp>
        <p:nvSpPr>
          <p:cNvPr id="2163" name="직사각형 40"/>
          <p:cNvSpPr/>
          <p:nvPr/>
        </p:nvSpPr>
        <p:spPr>
          <a:xfrm>
            <a:off x="8006767" y="3778584"/>
            <a:ext cx="3607385" cy="477186"/>
          </a:xfrm>
          <a:prstGeom prst="rect">
            <a:avLst/>
          </a:prstGeom>
        </p:spPr>
        <p:txBody>
          <a:bodyPr wrap="square">
            <a:spAutoFit/>
          </a:bodyPr>
          <a:lstStyle/>
          <a:p>
            <a:pPr marL="171450" indent="-171450">
              <a:lnSpc>
                <a:spcPct val="150000"/>
              </a:lnSpc>
              <a:buFont typeface="Arial"/>
              <a:buChar char="•"/>
              <a:defRPr lang="ko-KR" altLang="en-US"/>
            </a:pPr>
            <a:r>
              <a:rPr lang="ko-KR" altLang="en-US" sz="1700" b="1">
                <a:ln w="9525">
                  <a:solidFill>
                    <a:srgbClr val="404040">
                      <a:alpha val="30000"/>
                    </a:srgbClr>
                  </a:solidFill>
                </a:ln>
                <a:solidFill>
                  <a:schemeClr val="bg1">
                    <a:lumMod val="10000"/>
                  </a:schemeClr>
                </a:solidFill>
                <a:latin typeface="나눔고딕"/>
                <a:ea typeface="나눔고딕"/>
              </a:rPr>
              <a:t>연관성의 개념  &lt;  질병의 빈도수  </a:t>
            </a:r>
          </a:p>
        </p:txBody>
      </p:sp>
      <p:sp>
        <p:nvSpPr>
          <p:cNvPr id="2164" name="직사각형 40"/>
          <p:cNvSpPr/>
          <p:nvPr/>
        </p:nvSpPr>
        <p:spPr>
          <a:xfrm>
            <a:off x="8440684" y="4201918"/>
            <a:ext cx="3205217" cy="1254002"/>
          </a:xfrm>
          <a:prstGeom prst="rect">
            <a:avLst/>
          </a:prstGeom>
        </p:spPr>
        <p:txBody>
          <a:bodyPr wrap="square">
            <a:spAutoFit/>
          </a:bodyPr>
          <a:lstStyle/>
          <a:p>
            <a:pPr marL="171450" indent="-171450">
              <a:lnSpc>
                <a:spcPct val="150000"/>
              </a:lnSpc>
              <a:buFont typeface="Arial"/>
              <a:buNone/>
              <a:defRPr lang="ko-KR" altLang="en-US"/>
            </a:pPr>
            <a:r>
              <a:rPr lang="ko-KR" altLang="en-US" sz="1700" b="1">
                <a:ln w="9525">
                  <a:solidFill>
                    <a:srgbClr val="404040">
                      <a:alpha val="30000"/>
                    </a:srgbClr>
                  </a:solidFill>
                </a:ln>
                <a:solidFill>
                  <a:schemeClr val="bg1">
                    <a:lumMod val="10000"/>
                  </a:schemeClr>
                </a:solidFill>
                <a:latin typeface="나눔고딕"/>
                <a:ea typeface="나눔고딕"/>
              </a:rPr>
              <a:t> </a:t>
            </a:r>
            <a:r>
              <a:rPr lang="ko-KR" altLang="en-US" sz="1700">
                <a:ln w="9525">
                  <a:solidFill>
                    <a:srgbClr val="404040">
                      <a:alpha val="30000"/>
                    </a:srgbClr>
                  </a:solidFill>
                </a:ln>
                <a:solidFill>
                  <a:schemeClr val="bg1">
                    <a:lumMod val="10000"/>
                  </a:schemeClr>
                </a:solidFill>
                <a:latin typeface="나눔고딕"/>
                <a:ea typeface="나눔고딕"/>
              </a:rPr>
              <a:t>한 가지 질병으로 병원 방문, 이후 걸리기 쉬운 감기 등으로 재방문 가능성 높음</a:t>
            </a:r>
          </a:p>
        </p:txBody>
      </p:sp>
      <p:sp>
        <p:nvSpPr>
          <p:cNvPr id="2165" name="직사각형 40"/>
          <p:cNvSpPr/>
          <p:nvPr/>
        </p:nvSpPr>
        <p:spPr>
          <a:xfrm>
            <a:off x="8038514" y="5694167"/>
            <a:ext cx="3427468" cy="476126"/>
          </a:xfrm>
          <a:prstGeom prst="rect">
            <a:avLst/>
          </a:prstGeom>
        </p:spPr>
        <p:txBody>
          <a:bodyPr wrap="square">
            <a:spAutoFit/>
          </a:bodyPr>
          <a:lstStyle/>
          <a:p>
            <a:pPr marL="171450" indent="-171450">
              <a:lnSpc>
                <a:spcPct val="150000"/>
              </a:lnSpc>
              <a:buFont typeface="Arial"/>
              <a:buChar char="•"/>
              <a:defRPr lang="ko-KR" altLang="en-US"/>
            </a:pPr>
            <a:r>
              <a:rPr lang="ko-KR" altLang="en-US" sz="1700" b="1">
                <a:ln w="9525">
                  <a:solidFill>
                    <a:srgbClr val="404040">
                      <a:alpha val="30000"/>
                    </a:srgbClr>
                  </a:solidFill>
                </a:ln>
                <a:solidFill>
                  <a:schemeClr val="bg1">
                    <a:lumMod val="10000"/>
                  </a:schemeClr>
                </a:solidFill>
                <a:latin typeface="나눔고딕"/>
                <a:ea typeface="나눔고딕"/>
              </a:rPr>
              <a:t>특정 질병과의 연관성 분석 필요 </a:t>
            </a:r>
          </a:p>
        </p:txBody>
      </p:sp>
      <p:sp>
        <p:nvSpPr>
          <p:cNvPr id="2172" name="직사각형 20"/>
          <p:cNvSpPr/>
          <p:nvPr/>
        </p:nvSpPr>
        <p:spPr>
          <a:xfrm>
            <a:off x="9398767" y="3124155"/>
            <a:ext cx="1345934" cy="44495"/>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173" name="직사각형 20"/>
          <p:cNvSpPr/>
          <p:nvPr/>
        </p:nvSpPr>
        <p:spPr>
          <a:xfrm>
            <a:off x="8260000" y="4207888"/>
            <a:ext cx="3049850" cy="76245"/>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174" name="직사각형 20"/>
          <p:cNvSpPr/>
          <p:nvPr/>
        </p:nvSpPr>
        <p:spPr>
          <a:xfrm>
            <a:off x="8306567" y="6106538"/>
            <a:ext cx="3049850" cy="76245"/>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 name="직사각형 20"/>
          <p:cNvSpPr/>
          <p:nvPr/>
        </p:nvSpPr>
        <p:spPr>
          <a:xfrm>
            <a:off x="667516" y="6404993"/>
            <a:ext cx="2986351" cy="319662"/>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081" name="직각 삼각형 39"/>
          <p:cNvSpPr/>
          <p:nvPr/>
        </p:nvSpPr>
        <p:spPr>
          <a:xfrm flipH="1">
            <a:off x="7540839" y="-18406"/>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sp>
        <p:nvSpPr>
          <p:cNvPr id="31" name="직각 삼각형 30"/>
          <p:cNvSpPr/>
          <p:nvPr/>
        </p:nvSpPr>
        <p:spPr>
          <a:xfrm flipH="1" flipV="1">
            <a:off x="7425083" y="0"/>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328090" y="241375"/>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6160" y="227808"/>
            <a:ext cx="2925487" cy="1070884"/>
          </a:xfrm>
          <a:prstGeom prst="rect">
            <a:avLst/>
          </a:prstGeom>
          <a:noFill/>
        </p:spPr>
        <p:txBody>
          <a:bodyPr wrap="none">
            <a:spAutoFit/>
          </a:bodyPr>
          <a:lstStyle/>
          <a:p>
            <a:pPr lvl="0">
              <a:defRPr lang="ko-KR" altLang="en-US"/>
            </a:pPr>
            <a:r>
              <a:rPr lang="en-US" altLang="ko-KR" sz="3200" spc="101">
                <a:ln w="9525">
                  <a:solidFill>
                    <a:srgbClr val="1B4281">
                      <a:alpha val="20000"/>
                    </a:srgbClr>
                  </a:solidFill>
                </a:ln>
                <a:solidFill>
                  <a:srgbClr val="303030"/>
                </a:solidFill>
                <a:latin typeface="나눔스퀘어_ac ExtraBold"/>
                <a:ea typeface="나눔스퀘어_ac ExtraBold"/>
              </a:rPr>
              <a:t>ASSOCIATION</a:t>
            </a:r>
          </a:p>
          <a:p>
            <a:pPr lvl="0">
              <a:defRPr lang="ko-KR" altLang="en-US"/>
            </a:pPr>
            <a:r>
              <a:rPr lang="en-US" altLang="ko-KR" sz="3200" u="sng" spc="101">
                <a:ln w="9525">
                  <a:solidFill>
                    <a:srgbClr val="1B4281">
                      <a:alpha val="20000"/>
                    </a:srgbClr>
                  </a:solidFill>
                </a:ln>
                <a:solidFill>
                  <a:schemeClr val="bg1">
                    <a:lumMod val="50000"/>
                  </a:schemeClr>
                </a:solidFill>
                <a:latin typeface="나눔스퀘어_ac ExtraBold"/>
                <a:ea typeface="나눔스퀘어_ac ExtraBold"/>
              </a:rPr>
              <a:t>APRIORI</a:t>
            </a:r>
          </a:p>
        </p:txBody>
      </p:sp>
      <p:sp>
        <p:nvSpPr>
          <p:cNvPr id="2123" name="TextBox 6"/>
          <p:cNvSpPr txBox="1"/>
          <p:nvPr/>
        </p:nvSpPr>
        <p:spPr>
          <a:xfrm>
            <a:off x="6419659" y="4578899"/>
            <a:ext cx="348806" cy="852678"/>
          </a:xfrm>
          <a:prstGeom prst="rect">
            <a:avLst/>
          </a:prstGeom>
          <a:solidFill>
            <a:schemeClr val="bg1"/>
          </a:solidFill>
        </p:spPr>
        <p:txBody>
          <a:bodyPr vert="horz" wrap="none" lIns="91440" tIns="45720" rIns="91440" bIns="45720" anchor="t">
            <a:spAutoFit/>
          </a:bodyPr>
          <a:lstStyle/>
          <a:p>
            <a:pPr lvl="0">
              <a:defRPr lang="ko-KR" altLang="en-US"/>
            </a:pPr>
            <a:endParaRPr lang="ko-KR" altLang="en-US" sz="5000" spc="155">
              <a:ln w="9525">
                <a:solidFill>
                  <a:srgbClr val="1B4281">
                    <a:alpha val="20000"/>
                  </a:srgbClr>
                </a:solidFill>
              </a:ln>
              <a:solidFill>
                <a:srgbClr val="303030">
                  <a:alpha val="50000"/>
                </a:srgbClr>
              </a:solidFill>
              <a:latin typeface="나눔스퀘어_ac ExtraBold"/>
              <a:ea typeface="나눔스퀘어_ac ExtraBold"/>
            </a:endParaRPr>
          </a:p>
        </p:txBody>
      </p:sp>
      <p:cxnSp>
        <p:nvCxnSpPr>
          <p:cNvPr id="2147" name="직선 연결선 2072"/>
          <p:cNvCxnSpPr/>
          <p:nvPr/>
        </p:nvCxnSpPr>
        <p:spPr>
          <a:xfrm>
            <a:off x="2213000" y="1069933"/>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49" name="TextBox 6"/>
          <p:cNvSpPr txBox="1"/>
          <p:nvPr/>
        </p:nvSpPr>
        <p:spPr>
          <a:xfrm>
            <a:off x="7481142" y="359038"/>
            <a:ext cx="4286889" cy="575682"/>
          </a:xfrm>
          <a:prstGeom prst="rect">
            <a:avLst/>
          </a:prstGeom>
          <a:noFill/>
        </p:spPr>
        <p:txBody>
          <a:bodyPr wrap="square">
            <a:spAutoFit/>
          </a:bodyPr>
          <a:lstStyle/>
          <a:p>
            <a:pPr lvl="0">
              <a:defRPr lang="ko-KR" altLang="en-US"/>
            </a:pPr>
            <a:r>
              <a:rPr lang="ko-KR" altLang="en-US" sz="3200" spc="101">
                <a:ln w="9525">
                  <a:solidFill>
                    <a:srgbClr val="1B4281">
                      <a:alpha val="20000"/>
                    </a:srgbClr>
                  </a:solidFill>
                </a:ln>
                <a:solidFill>
                  <a:schemeClr val="bg1">
                    <a:lumMod val="50000"/>
                  </a:schemeClr>
                </a:solidFill>
                <a:latin typeface="나눔스퀘어_ac ExtraBold"/>
                <a:ea typeface="나눔스퀘어_ac ExtraBold"/>
              </a:rPr>
              <a:t>연관성</a:t>
            </a:r>
            <a:r>
              <a:rPr lang="ko-KR" altLang="en-US" sz="3200" spc="101">
                <a:ln w="9525">
                  <a:solidFill>
                    <a:srgbClr val="1B4281">
                      <a:alpha val="20000"/>
                    </a:srgbClr>
                  </a:solidFill>
                </a:ln>
                <a:solidFill>
                  <a:srgbClr val="303030"/>
                </a:solidFill>
                <a:latin typeface="나눔스퀘어_ac ExtraBold"/>
                <a:ea typeface="나눔스퀘어_ac ExtraBold"/>
              </a:rPr>
              <a:t> 분석 3 - 주상병 4</a:t>
            </a:r>
          </a:p>
        </p:txBody>
      </p:sp>
      <p:pic>
        <p:nvPicPr>
          <p:cNvPr id="2176" name="그림 2175"/>
          <p:cNvPicPr>
            <a:picLocks noChangeAspect="1"/>
          </p:cNvPicPr>
          <p:nvPr/>
        </p:nvPicPr>
        <p:blipFill rotWithShape="1">
          <a:blip r:embed="rId3"/>
          <a:stretch>
            <a:fillRect/>
          </a:stretch>
        </p:blipFill>
        <p:spPr>
          <a:xfrm>
            <a:off x="555928" y="1598286"/>
            <a:ext cx="3248478" cy="4677428"/>
          </a:xfrm>
          <a:prstGeom prst="rect">
            <a:avLst/>
          </a:prstGeom>
          <a:ln w="25400" cap="flat" cmpd="sng">
            <a:solidFill>
              <a:schemeClr val="bg1">
                <a:lumMod val="50000"/>
              </a:schemeClr>
            </a:solidFill>
            <a:prstDash val="solid"/>
            <a:round/>
          </a:ln>
        </p:spPr>
      </p:pic>
      <p:pic>
        <p:nvPicPr>
          <p:cNvPr id="2177" name="그림 2176"/>
          <p:cNvPicPr/>
          <p:nvPr/>
        </p:nvPicPr>
        <p:blipFill rotWithShape="1">
          <a:blip r:embed="rId4">
            <a:lum/>
          </a:blip>
          <a:srcRect/>
          <a:stretch>
            <a:fillRect/>
          </a:stretch>
        </p:blipFill>
        <p:spPr>
          <a:xfrm>
            <a:off x="4023486" y="1568154"/>
            <a:ext cx="2769743" cy="3266609"/>
          </a:xfrm>
          <a:prstGeom prst="rect">
            <a:avLst/>
          </a:prstGeom>
          <a:ln w="25400" cap="flat" cmpd="sng">
            <a:solidFill>
              <a:schemeClr val="bg1">
                <a:lumMod val="50000"/>
              </a:schemeClr>
            </a:solidFill>
            <a:prstDash val="solid"/>
            <a:round/>
          </a:ln>
        </p:spPr>
      </p:pic>
      <p:pic>
        <p:nvPicPr>
          <p:cNvPr id="2178" name="그림 2177"/>
          <p:cNvPicPr/>
          <p:nvPr/>
        </p:nvPicPr>
        <p:blipFill rotWithShape="1">
          <a:blip r:embed="rId5">
            <a:lum/>
          </a:blip>
          <a:srcRect/>
          <a:stretch>
            <a:fillRect/>
          </a:stretch>
        </p:blipFill>
        <p:spPr>
          <a:xfrm>
            <a:off x="7048587" y="1562438"/>
            <a:ext cx="4677748" cy="3204294"/>
          </a:xfrm>
          <a:prstGeom prst="rect">
            <a:avLst/>
          </a:prstGeom>
          <a:ln w="25400" cap="flat" cmpd="sng">
            <a:solidFill>
              <a:schemeClr val="bg1">
                <a:lumMod val="50000"/>
              </a:schemeClr>
            </a:solidFill>
            <a:prstDash val="solid"/>
            <a:round/>
          </a:ln>
        </p:spPr>
      </p:pic>
      <p:sp>
        <p:nvSpPr>
          <p:cNvPr id="2180" name="직사각형 40"/>
          <p:cNvSpPr/>
          <p:nvPr/>
        </p:nvSpPr>
        <p:spPr>
          <a:xfrm>
            <a:off x="653545" y="6250700"/>
            <a:ext cx="3116702" cy="481570"/>
          </a:xfrm>
          <a:prstGeom prst="rect">
            <a:avLst/>
          </a:prstGeom>
        </p:spPr>
        <p:txBody>
          <a:bodyPr wrap="square">
            <a:spAutoFit/>
          </a:bodyPr>
          <a:lstStyle/>
          <a:p>
            <a:pPr marL="171450" indent="-171450">
              <a:lnSpc>
                <a:spcPct val="150000"/>
              </a:lnSpc>
              <a:buFont typeface="Arial"/>
              <a:buNone/>
              <a:defRPr lang="ko-KR" altLang="en-US"/>
            </a:pPr>
            <a:r>
              <a:rPr lang="ko-KR" altLang="en-US" sz="1700" b="1">
                <a:ln w="9525">
                  <a:solidFill>
                    <a:srgbClr val="404040">
                      <a:alpha val="30000"/>
                    </a:srgbClr>
                  </a:solidFill>
                </a:ln>
                <a:solidFill>
                  <a:srgbClr val="404040"/>
                </a:solidFill>
                <a:latin typeface="나눔고딕"/>
                <a:ea typeface="나눔고딕"/>
              </a:rPr>
              <a:t>후항 : 주상병 4 / 전항 : 부상병</a:t>
            </a:r>
          </a:p>
        </p:txBody>
      </p:sp>
      <p:sp>
        <p:nvSpPr>
          <p:cNvPr id="2186" name="평행 사변형 2185"/>
          <p:cNvSpPr/>
          <p:nvPr/>
        </p:nvSpPr>
        <p:spPr>
          <a:xfrm>
            <a:off x="9747252" y="2148417"/>
            <a:ext cx="1905000" cy="529166"/>
          </a:xfrm>
          <a:prstGeom prst="parallelogram">
            <a:avLst>
              <a:gd name="adj" fmla="val 25000"/>
            </a:avLst>
          </a:prstGeom>
          <a:solidFill>
            <a:schemeClr val="bg1">
              <a:lumMod val="30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r>
              <a:rPr lang="ko-KR" altLang="en-US" sz="2300" b="1"/>
              <a:t>4 , 9 , 11</a:t>
            </a:r>
          </a:p>
        </p:txBody>
      </p:sp>
      <p:grpSp>
        <p:nvGrpSpPr>
          <p:cNvPr id="2188" name="그룹 2187"/>
          <p:cNvGrpSpPr/>
          <p:nvPr/>
        </p:nvGrpSpPr>
        <p:grpSpPr>
          <a:xfrm>
            <a:off x="4431712" y="5139601"/>
            <a:ext cx="7760287" cy="1330202"/>
            <a:chOff x="3970282" y="4758601"/>
            <a:chExt cx="7760287" cy="1330202"/>
          </a:xfrm>
        </p:grpSpPr>
        <p:sp>
          <p:nvSpPr>
            <p:cNvPr id="2183" name="직사각형 40"/>
            <p:cNvSpPr/>
            <p:nvPr/>
          </p:nvSpPr>
          <p:spPr>
            <a:xfrm>
              <a:off x="3980865" y="4758601"/>
              <a:ext cx="3861386" cy="480361"/>
            </a:xfrm>
            <a:prstGeom prst="rect">
              <a:avLst/>
            </a:prstGeom>
          </p:spPr>
          <p:txBody>
            <a:bodyPr wrap="square">
              <a:spAutoFit/>
            </a:bodyPr>
            <a:lstStyle/>
            <a:p>
              <a:pPr marL="171450" indent="-171450">
                <a:lnSpc>
                  <a:spcPct val="150000"/>
                </a:lnSpc>
                <a:buFont typeface="Arial"/>
                <a:buChar char="•"/>
                <a:defRPr lang="ko-KR" altLang="en-US"/>
              </a:pPr>
              <a:r>
                <a:rPr lang="ko-KR" altLang="en-US" sz="1700" b="1">
                  <a:ln w="9525">
                    <a:solidFill>
                      <a:srgbClr val="404040">
                        <a:alpha val="30000"/>
                      </a:srgbClr>
                    </a:solidFill>
                  </a:ln>
                  <a:solidFill>
                    <a:schemeClr val="bg1">
                      <a:lumMod val="10000"/>
                    </a:schemeClr>
                  </a:solidFill>
                  <a:latin typeface="나눔고딕"/>
                  <a:ea typeface="나눔고딕"/>
                </a:rPr>
                <a:t>지지도 12%, 신뢰도 80%</a:t>
              </a:r>
              <a:r>
                <a:rPr lang="ko-KR" altLang="en-US" sz="1700">
                  <a:ln w="9525">
                    <a:solidFill>
                      <a:srgbClr val="404040">
                        <a:alpha val="30000"/>
                      </a:srgbClr>
                    </a:solidFill>
                  </a:ln>
                  <a:solidFill>
                    <a:schemeClr val="bg1">
                      <a:lumMod val="10000"/>
                    </a:schemeClr>
                  </a:solidFill>
                  <a:latin typeface="나눔고딕"/>
                  <a:ea typeface="나눔고딕"/>
                </a:rPr>
                <a:t>의 결과</a:t>
              </a:r>
              <a:r>
                <a:rPr lang="ko-KR" altLang="en-US" sz="1700" b="1">
                  <a:ln w="9525">
                    <a:solidFill>
                      <a:srgbClr val="404040">
                        <a:alpha val="30000"/>
                      </a:srgbClr>
                    </a:solidFill>
                  </a:ln>
                  <a:solidFill>
                    <a:schemeClr val="bg1">
                      <a:lumMod val="10000"/>
                    </a:schemeClr>
                  </a:solidFill>
                  <a:latin typeface="나눔고딕"/>
                  <a:ea typeface="나눔고딕"/>
                </a:rPr>
                <a:t>  </a:t>
              </a:r>
            </a:p>
          </p:txBody>
        </p:sp>
        <p:sp>
          <p:nvSpPr>
            <p:cNvPr id="2184" name="직사각형 40"/>
            <p:cNvSpPr/>
            <p:nvPr/>
          </p:nvSpPr>
          <p:spPr>
            <a:xfrm>
              <a:off x="3970282" y="5203101"/>
              <a:ext cx="3861386" cy="481419"/>
            </a:xfrm>
            <a:prstGeom prst="rect">
              <a:avLst/>
            </a:prstGeom>
          </p:spPr>
          <p:txBody>
            <a:bodyPr wrap="square">
              <a:spAutoFit/>
            </a:bodyPr>
            <a:lstStyle/>
            <a:p>
              <a:pPr marL="171450" indent="-171450">
                <a:lnSpc>
                  <a:spcPct val="150000"/>
                </a:lnSpc>
                <a:buFont typeface="Arial"/>
                <a:buChar char="•"/>
                <a:defRPr lang="ko-KR" altLang="en-US"/>
              </a:pPr>
              <a:r>
                <a:rPr lang="ko-KR" altLang="en-US" sz="1700" b="1">
                  <a:ln w="9525">
                    <a:solidFill>
                      <a:srgbClr val="404040">
                        <a:alpha val="30000"/>
                      </a:srgbClr>
                    </a:solidFill>
                  </a:ln>
                  <a:solidFill>
                    <a:schemeClr val="bg1">
                      <a:lumMod val="10000"/>
                    </a:schemeClr>
                  </a:solidFill>
                  <a:latin typeface="나눔고딕"/>
                  <a:ea typeface="나눔고딕"/>
                </a:rPr>
                <a:t>질병코드4 </a:t>
              </a:r>
              <a:r>
                <a:rPr lang="ko-KR" altLang="en-US" sz="1700">
                  <a:ln w="9525">
                    <a:solidFill>
                      <a:srgbClr val="404040">
                        <a:alpha val="30000"/>
                      </a:srgbClr>
                    </a:solidFill>
                  </a:ln>
                  <a:solidFill>
                    <a:schemeClr val="bg1">
                      <a:lumMod val="10000"/>
                    </a:schemeClr>
                  </a:solidFill>
                  <a:latin typeface="나눔고딕"/>
                  <a:ea typeface="나눔고딕"/>
                </a:rPr>
                <a:t>(내분비 및 영양 대사 질환)</a:t>
              </a:r>
              <a:r>
                <a:rPr lang="ko-KR" altLang="en-US" sz="1700" b="1">
                  <a:ln w="9525">
                    <a:solidFill>
                      <a:srgbClr val="404040">
                        <a:alpha val="30000"/>
                      </a:srgbClr>
                    </a:solidFill>
                  </a:ln>
                  <a:solidFill>
                    <a:schemeClr val="bg1">
                      <a:lumMod val="10000"/>
                    </a:schemeClr>
                  </a:solidFill>
                  <a:latin typeface="나눔고딕"/>
                  <a:ea typeface="나눔고딕"/>
                </a:rPr>
                <a:t>  </a:t>
              </a:r>
            </a:p>
          </p:txBody>
        </p:sp>
        <p:sp>
          <p:nvSpPr>
            <p:cNvPr id="2187" name="직사각형 40"/>
            <p:cNvSpPr/>
            <p:nvPr/>
          </p:nvSpPr>
          <p:spPr>
            <a:xfrm>
              <a:off x="7869183" y="5217917"/>
              <a:ext cx="3861386" cy="870886"/>
            </a:xfrm>
            <a:prstGeom prst="rect">
              <a:avLst/>
            </a:prstGeom>
          </p:spPr>
          <p:txBody>
            <a:bodyPr wrap="square">
              <a:spAutoFit/>
            </a:bodyPr>
            <a:lstStyle/>
            <a:p>
              <a:pPr marL="171450" indent="-171450">
                <a:lnSpc>
                  <a:spcPct val="150000"/>
                </a:lnSpc>
                <a:buFont typeface="Arial"/>
                <a:buNone/>
                <a:defRPr lang="ko-KR" altLang="en-US"/>
              </a:pPr>
              <a:r>
                <a:rPr lang="ko-KR" altLang="en-US" sz="1700" b="1">
                  <a:ln w="9525">
                    <a:solidFill>
                      <a:srgbClr val="404040">
                        <a:alpha val="30000"/>
                      </a:srgbClr>
                    </a:solidFill>
                  </a:ln>
                  <a:solidFill>
                    <a:schemeClr val="bg1">
                      <a:lumMod val="10000"/>
                    </a:schemeClr>
                  </a:solidFill>
                  <a:latin typeface="나눔고딕"/>
                  <a:ea typeface="나눔고딕"/>
                </a:rPr>
                <a:t> 질병코드 9</a:t>
              </a:r>
              <a:r>
                <a:rPr lang="ko-KR" altLang="en-US" sz="1700">
                  <a:ln w="9525">
                    <a:solidFill>
                      <a:srgbClr val="404040">
                        <a:alpha val="30000"/>
                      </a:srgbClr>
                    </a:solidFill>
                  </a:ln>
                  <a:solidFill>
                    <a:schemeClr val="bg1">
                      <a:lumMod val="10000"/>
                    </a:schemeClr>
                  </a:solidFill>
                  <a:latin typeface="나눔고딕"/>
                  <a:ea typeface="나눔고딕"/>
                </a:rPr>
                <a:t> (순환계통)</a:t>
              </a:r>
            </a:p>
            <a:p>
              <a:pPr marL="171450" indent="-171450">
                <a:lnSpc>
                  <a:spcPct val="150000"/>
                </a:lnSpc>
                <a:buFont typeface="Arial"/>
                <a:buNone/>
                <a:defRPr lang="ko-KR" altLang="en-US"/>
              </a:pPr>
              <a:r>
                <a:rPr lang="ko-KR" altLang="en-US" sz="1700">
                  <a:ln w="9525">
                    <a:solidFill>
                      <a:srgbClr val="404040">
                        <a:alpha val="30000"/>
                      </a:srgbClr>
                    </a:solidFill>
                  </a:ln>
                  <a:solidFill>
                    <a:schemeClr val="bg1">
                      <a:lumMod val="10000"/>
                    </a:schemeClr>
                  </a:solidFill>
                  <a:latin typeface="나눔고딕"/>
                  <a:ea typeface="나눔고딕"/>
                </a:rPr>
                <a:t> </a:t>
              </a:r>
              <a:r>
                <a:rPr lang="ko-KR" altLang="en-US" sz="1700" b="1">
                  <a:ln w="9525">
                    <a:solidFill>
                      <a:srgbClr val="404040">
                        <a:alpha val="30000"/>
                      </a:srgbClr>
                    </a:solidFill>
                  </a:ln>
                  <a:solidFill>
                    <a:schemeClr val="bg1">
                      <a:lumMod val="10000"/>
                    </a:schemeClr>
                  </a:solidFill>
                  <a:latin typeface="나눔고딕"/>
                  <a:ea typeface="나눔고딕"/>
                </a:rPr>
                <a:t>질병코드 11</a:t>
              </a:r>
              <a:r>
                <a:rPr lang="ko-KR" altLang="en-US" sz="1700">
                  <a:ln w="9525">
                    <a:solidFill>
                      <a:srgbClr val="404040">
                        <a:alpha val="30000"/>
                      </a:srgbClr>
                    </a:solidFill>
                  </a:ln>
                  <a:solidFill>
                    <a:schemeClr val="bg1">
                      <a:lumMod val="10000"/>
                    </a:schemeClr>
                  </a:solidFill>
                  <a:latin typeface="나눔고딕"/>
                  <a:ea typeface="나눔고딕"/>
                </a:rPr>
                <a:t> (소화계통)</a:t>
              </a:r>
            </a:p>
          </p:txBody>
        </p:sp>
      </p:gr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 name="직사각형 20"/>
          <p:cNvSpPr/>
          <p:nvPr/>
        </p:nvSpPr>
        <p:spPr>
          <a:xfrm>
            <a:off x="667516" y="6404993"/>
            <a:ext cx="2986351" cy="319662"/>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081" name="직각 삼각형 39"/>
          <p:cNvSpPr/>
          <p:nvPr/>
        </p:nvSpPr>
        <p:spPr>
          <a:xfrm flipH="1">
            <a:off x="7540839" y="-18406"/>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sp>
        <p:nvSpPr>
          <p:cNvPr id="31" name="직각 삼각형 30"/>
          <p:cNvSpPr/>
          <p:nvPr/>
        </p:nvSpPr>
        <p:spPr>
          <a:xfrm flipH="1" flipV="1">
            <a:off x="7425083" y="0"/>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328090" y="241375"/>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06160" y="227808"/>
            <a:ext cx="2925487" cy="1070884"/>
          </a:xfrm>
          <a:prstGeom prst="rect">
            <a:avLst/>
          </a:prstGeom>
          <a:noFill/>
        </p:spPr>
        <p:txBody>
          <a:bodyPr wrap="none">
            <a:spAutoFit/>
          </a:bodyPr>
          <a:lstStyle/>
          <a:p>
            <a:pPr lvl="0">
              <a:defRPr lang="ko-KR" altLang="en-US"/>
            </a:pPr>
            <a:r>
              <a:rPr lang="en-US" altLang="ko-KR" sz="3200" spc="101">
                <a:ln w="9525">
                  <a:solidFill>
                    <a:srgbClr val="1B4281">
                      <a:alpha val="20000"/>
                    </a:srgbClr>
                  </a:solidFill>
                </a:ln>
                <a:solidFill>
                  <a:srgbClr val="303030"/>
                </a:solidFill>
                <a:latin typeface="나눔스퀘어_ac ExtraBold"/>
                <a:ea typeface="나눔스퀘어_ac ExtraBold"/>
              </a:rPr>
              <a:t>ASSOCIATION</a:t>
            </a:r>
          </a:p>
          <a:p>
            <a:pPr lvl="0">
              <a:defRPr lang="ko-KR" altLang="en-US"/>
            </a:pPr>
            <a:r>
              <a:rPr lang="en-US" altLang="ko-KR" sz="3200" u="sng" spc="101">
                <a:ln w="9525">
                  <a:solidFill>
                    <a:srgbClr val="1B4281">
                      <a:alpha val="20000"/>
                    </a:srgbClr>
                  </a:solidFill>
                </a:ln>
                <a:solidFill>
                  <a:schemeClr val="bg1">
                    <a:lumMod val="50000"/>
                  </a:schemeClr>
                </a:solidFill>
                <a:latin typeface="나눔스퀘어_ac ExtraBold"/>
                <a:ea typeface="나눔스퀘어_ac ExtraBold"/>
              </a:rPr>
              <a:t>APRIORI</a:t>
            </a:r>
          </a:p>
        </p:txBody>
      </p:sp>
      <p:sp>
        <p:nvSpPr>
          <p:cNvPr id="2123" name="TextBox 6"/>
          <p:cNvSpPr txBox="1"/>
          <p:nvPr/>
        </p:nvSpPr>
        <p:spPr>
          <a:xfrm>
            <a:off x="6419659" y="4578899"/>
            <a:ext cx="348806" cy="852678"/>
          </a:xfrm>
          <a:prstGeom prst="rect">
            <a:avLst/>
          </a:prstGeom>
          <a:solidFill>
            <a:schemeClr val="bg1"/>
          </a:solidFill>
        </p:spPr>
        <p:txBody>
          <a:bodyPr vert="horz" wrap="none" lIns="91440" tIns="45720" rIns="91440" bIns="45720" anchor="t">
            <a:spAutoFit/>
          </a:bodyPr>
          <a:lstStyle/>
          <a:p>
            <a:pPr lvl="0">
              <a:defRPr lang="ko-KR" altLang="en-US"/>
            </a:pPr>
            <a:endParaRPr lang="ko-KR" altLang="en-US" sz="5000" spc="155">
              <a:ln w="9525">
                <a:solidFill>
                  <a:srgbClr val="1B4281">
                    <a:alpha val="20000"/>
                  </a:srgbClr>
                </a:solidFill>
              </a:ln>
              <a:solidFill>
                <a:srgbClr val="303030">
                  <a:alpha val="50000"/>
                </a:srgbClr>
              </a:solidFill>
              <a:latin typeface="나눔스퀘어_ac ExtraBold"/>
              <a:ea typeface="나눔스퀘어_ac ExtraBold"/>
            </a:endParaRPr>
          </a:p>
        </p:txBody>
      </p:sp>
      <p:cxnSp>
        <p:nvCxnSpPr>
          <p:cNvPr id="2147" name="직선 연결선 2072"/>
          <p:cNvCxnSpPr/>
          <p:nvPr/>
        </p:nvCxnSpPr>
        <p:spPr>
          <a:xfrm>
            <a:off x="2213000" y="1069933"/>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49" name="TextBox 6"/>
          <p:cNvSpPr txBox="1"/>
          <p:nvPr/>
        </p:nvSpPr>
        <p:spPr>
          <a:xfrm>
            <a:off x="7481142" y="359038"/>
            <a:ext cx="4286889" cy="575682"/>
          </a:xfrm>
          <a:prstGeom prst="rect">
            <a:avLst/>
          </a:prstGeom>
          <a:noFill/>
        </p:spPr>
        <p:txBody>
          <a:bodyPr wrap="square">
            <a:spAutoFit/>
          </a:bodyPr>
          <a:lstStyle/>
          <a:p>
            <a:pPr lvl="0">
              <a:defRPr lang="ko-KR" altLang="en-US"/>
            </a:pPr>
            <a:r>
              <a:rPr lang="ko-KR" altLang="en-US" sz="3200" spc="101" dirty="0">
                <a:ln w="9525">
                  <a:solidFill>
                    <a:srgbClr val="1B4281">
                      <a:alpha val="20000"/>
                    </a:srgbClr>
                  </a:solidFill>
                </a:ln>
                <a:solidFill>
                  <a:schemeClr val="bg1">
                    <a:lumMod val="50000"/>
                  </a:schemeClr>
                </a:solidFill>
                <a:latin typeface="나눔스퀘어_ac ExtraBold"/>
                <a:ea typeface="나눔스퀘어_ac ExtraBold"/>
              </a:rPr>
              <a:t>연관성</a:t>
            </a:r>
            <a:r>
              <a:rPr lang="ko-KR" altLang="en-US" sz="3200" spc="101" dirty="0">
                <a:ln w="9525">
                  <a:solidFill>
                    <a:srgbClr val="1B4281">
                      <a:alpha val="20000"/>
                    </a:srgbClr>
                  </a:solidFill>
                </a:ln>
                <a:solidFill>
                  <a:srgbClr val="303030"/>
                </a:solidFill>
                <a:latin typeface="나눔스퀘어_ac ExtraBold"/>
                <a:ea typeface="나눔스퀘어_ac ExtraBold"/>
              </a:rPr>
              <a:t> 분석 3 - </a:t>
            </a:r>
            <a:r>
              <a:rPr lang="ko-KR" altLang="en-US" sz="3200" spc="101" dirty="0" err="1">
                <a:ln w="9525">
                  <a:solidFill>
                    <a:srgbClr val="1B4281">
                      <a:alpha val="20000"/>
                    </a:srgbClr>
                  </a:solidFill>
                </a:ln>
                <a:solidFill>
                  <a:srgbClr val="303030"/>
                </a:solidFill>
                <a:latin typeface="나눔스퀘어_ac ExtraBold"/>
                <a:ea typeface="나눔스퀘어_ac ExtraBold"/>
              </a:rPr>
              <a:t>주상병</a:t>
            </a:r>
            <a:r>
              <a:rPr lang="ko-KR" altLang="en-US" sz="3200" spc="101" dirty="0">
                <a:ln w="9525">
                  <a:solidFill>
                    <a:srgbClr val="1B4281">
                      <a:alpha val="20000"/>
                    </a:srgbClr>
                  </a:solidFill>
                </a:ln>
                <a:solidFill>
                  <a:srgbClr val="303030"/>
                </a:solidFill>
                <a:latin typeface="나눔스퀘어_ac ExtraBold"/>
                <a:ea typeface="나눔스퀘어_ac ExtraBold"/>
              </a:rPr>
              <a:t> 9</a:t>
            </a:r>
          </a:p>
        </p:txBody>
      </p:sp>
      <p:sp>
        <p:nvSpPr>
          <p:cNvPr id="2180" name="직사각형 40"/>
          <p:cNvSpPr/>
          <p:nvPr/>
        </p:nvSpPr>
        <p:spPr>
          <a:xfrm>
            <a:off x="537128" y="6240117"/>
            <a:ext cx="3116701" cy="481569"/>
          </a:xfrm>
          <a:prstGeom prst="rect">
            <a:avLst/>
          </a:prstGeom>
        </p:spPr>
        <p:txBody>
          <a:bodyPr wrap="square">
            <a:spAutoFit/>
          </a:bodyPr>
          <a:lstStyle/>
          <a:p>
            <a:pPr marL="171450" indent="-171450">
              <a:lnSpc>
                <a:spcPct val="150000"/>
              </a:lnSpc>
              <a:buFont typeface="Arial"/>
              <a:buNone/>
              <a:defRPr lang="ko-KR" altLang="en-US"/>
            </a:pPr>
            <a:r>
              <a:rPr lang="ko-KR" altLang="en-US" sz="1700" b="1">
                <a:ln w="9525">
                  <a:solidFill>
                    <a:srgbClr val="404040">
                      <a:alpha val="30000"/>
                    </a:srgbClr>
                  </a:solidFill>
                </a:ln>
                <a:solidFill>
                  <a:srgbClr val="404040"/>
                </a:solidFill>
                <a:latin typeface="나눔고딕"/>
                <a:ea typeface="나눔고딕"/>
              </a:rPr>
              <a:t>후항 : 주상병 9 / 전항 : 부상병</a:t>
            </a:r>
          </a:p>
        </p:txBody>
      </p:sp>
      <p:pic>
        <p:nvPicPr>
          <p:cNvPr id="2194" name="그림 2193"/>
          <p:cNvPicPr/>
          <p:nvPr/>
        </p:nvPicPr>
        <p:blipFill rotWithShape="1">
          <a:blip r:embed="rId3">
            <a:lum/>
          </a:blip>
          <a:srcRect/>
          <a:stretch>
            <a:fillRect/>
          </a:stretch>
        </p:blipFill>
        <p:spPr>
          <a:xfrm>
            <a:off x="7037918" y="1551050"/>
            <a:ext cx="4752974" cy="3348736"/>
          </a:xfrm>
          <a:prstGeom prst="rect">
            <a:avLst/>
          </a:prstGeom>
          <a:ln w="25400" cap="flat" cmpd="sng">
            <a:solidFill>
              <a:schemeClr val="bg1">
                <a:lumMod val="60000"/>
              </a:schemeClr>
            </a:solidFill>
            <a:prstDash val="solid"/>
            <a:round/>
          </a:ln>
        </p:spPr>
      </p:pic>
      <p:grpSp>
        <p:nvGrpSpPr>
          <p:cNvPr id="2188" name="그룹 2187"/>
          <p:cNvGrpSpPr/>
          <p:nvPr/>
        </p:nvGrpSpPr>
        <p:grpSpPr>
          <a:xfrm>
            <a:off x="4144141" y="5002019"/>
            <a:ext cx="7222358" cy="1675218"/>
            <a:chOff x="3968460" y="4800934"/>
            <a:chExt cx="7222358" cy="1675218"/>
          </a:xfrm>
        </p:grpSpPr>
        <p:sp>
          <p:nvSpPr>
            <p:cNvPr id="2183" name="직사각형 40"/>
            <p:cNvSpPr/>
            <p:nvPr/>
          </p:nvSpPr>
          <p:spPr>
            <a:xfrm>
              <a:off x="3968460" y="4800934"/>
              <a:ext cx="3861386" cy="480361"/>
            </a:xfrm>
            <a:prstGeom prst="rect">
              <a:avLst/>
            </a:prstGeom>
          </p:spPr>
          <p:txBody>
            <a:bodyPr wrap="square">
              <a:spAutoFit/>
            </a:bodyPr>
            <a:lstStyle/>
            <a:p>
              <a:pPr marL="171450" indent="-171450">
                <a:lnSpc>
                  <a:spcPct val="150000"/>
                </a:lnSpc>
                <a:buFont typeface="Arial"/>
                <a:buChar char="•"/>
                <a:defRPr lang="ko-KR" altLang="en-US"/>
              </a:pPr>
              <a:r>
                <a:rPr lang="ko-KR" altLang="en-US" sz="1700" b="1">
                  <a:ln w="9525">
                    <a:solidFill>
                      <a:srgbClr val="404040">
                        <a:alpha val="30000"/>
                      </a:srgbClr>
                    </a:solidFill>
                  </a:ln>
                  <a:solidFill>
                    <a:schemeClr val="bg1">
                      <a:lumMod val="10000"/>
                    </a:schemeClr>
                  </a:solidFill>
                  <a:latin typeface="나눔고딕"/>
                  <a:ea typeface="나눔고딕"/>
                </a:rPr>
                <a:t>지지도 13%, 신뢰도 90%</a:t>
              </a:r>
              <a:r>
                <a:rPr lang="ko-KR" altLang="en-US" sz="1700">
                  <a:ln w="9525">
                    <a:solidFill>
                      <a:srgbClr val="404040">
                        <a:alpha val="30000"/>
                      </a:srgbClr>
                    </a:solidFill>
                  </a:ln>
                  <a:solidFill>
                    <a:schemeClr val="bg1">
                      <a:lumMod val="10000"/>
                    </a:schemeClr>
                  </a:solidFill>
                  <a:latin typeface="나눔고딕"/>
                  <a:ea typeface="나눔고딕"/>
                </a:rPr>
                <a:t>의 결과</a:t>
              </a:r>
              <a:r>
                <a:rPr lang="ko-KR" altLang="en-US" sz="1700" b="1">
                  <a:ln w="9525">
                    <a:solidFill>
                      <a:srgbClr val="404040">
                        <a:alpha val="30000"/>
                      </a:srgbClr>
                    </a:solidFill>
                  </a:ln>
                  <a:solidFill>
                    <a:schemeClr val="bg1">
                      <a:lumMod val="10000"/>
                    </a:schemeClr>
                  </a:solidFill>
                  <a:latin typeface="나눔고딕"/>
                  <a:ea typeface="나눔고딕"/>
                </a:rPr>
                <a:t>  </a:t>
              </a:r>
            </a:p>
          </p:txBody>
        </p:sp>
        <p:sp>
          <p:nvSpPr>
            <p:cNvPr id="2184" name="직사각형 40"/>
            <p:cNvSpPr/>
            <p:nvPr/>
          </p:nvSpPr>
          <p:spPr>
            <a:xfrm>
              <a:off x="3970282" y="5203101"/>
              <a:ext cx="3861386" cy="481419"/>
            </a:xfrm>
            <a:prstGeom prst="rect">
              <a:avLst/>
            </a:prstGeom>
          </p:spPr>
          <p:txBody>
            <a:bodyPr wrap="square">
              <a:spAutoFit/>
            </a:bodyPr>
            <a:lstStyle/>
            <a:p>
              <a:pPr marL="171450" indent="-171450">
                <a:lnSpc>
                  <a:spcPct val="150000"/>
                </a:lnSpc>
                <a:buFont typeface="Arial"/>
                <a:buChar char="•"/>
                <a:defRPr lang="ko-KR" altLang="en-US"/>
              </a:pPr>
              <a:r>
                <a:rPr lang="ko-KR" altLang="en-US" sz="1700" b="1">
                  <a:ln w="9525">
                    <a:solidFill>
                      <a:srgbClr val="404040">
                        <a:alpha val="30000"/>
                      </a:srgbClr>
                    </a:solidFill>
                  </a:ln>
                  <a:solidFill>
                    <a:schemeClr val="bg1">
                      <a:lumMod val="10000"/>
                    </a:schemeClr>
                  </a:solidFill>
                  <a:latin typeface="나눔고딕"/>
                  <a:ea typeface="나눔고딕"/>
                </a:rPr>
                <a:t>질병코드9 </a:t>
              </a:r>
              <a:r>
                <a:rPr lang="ko-KR" altLang="en-US" sz="1700">
                  <a:ln w="9525">
                    <a:solidFill>
                      <a:srgbClr val="404040">
                        <a:alpha val="30000"/>
                      </a:srgbClr>
                    </a:solidFill>
                  </a:ln>
                  <a:solidFill>
                    <a:schemeClr val="bg1">
                      <a:lumMod val="10000"/>
                    </a:schemeClr>
                  </a:solidFill>
                  <a:latin typeface="나눔고딕"/>
                  <a:ea typeface="나눔고딕"/>
                </a:rPr>
                <a:t>(순환계통)</a:t>
              </a:r>
              <a:r>
                <a:rPr lang="ko-KR" altLang="en-US" sz="1700" b="1">
                  <a:ln w="9525">
                    <a:solidFill>
                      <a:srgbClr val="404040">
                        <a:alpha val="30000"/>
                      </a:srgbClr>
                    </a:solidFill>
                  </a:ln>
                  <a:solidFill>
                    <a:schemeClr val="bg1">
                      <a:lumMod val="10000"/>
                    </a:schemeClr>
                  </a:solidFill>
                  <a:latin typeface="나눔고딕"/>
                  <a:ea typeface="나눔고딕"/>
                </a:rPr>
                <a:t>  </a:t>
              </a:r>
            </a:p>
          </p:txBody>
        </p:sp>
        <p:sp>
          <p:nvSpPr>
            <p:cNvPr id="2187" name="직사각형 40"/>
            <p:cNvSpPr/>
            <p:nvPr/>
          </p:nvSpPr>
          <p:spPr>
            <a:xfrm>
              <a:off x="7329432" y="5217918"/>
              <a:ext cx="3861386" cy="1258235"/>
            </a:xfrm>
            <a:prstGeom prst="rect">
              <a:avLst/>
            </a:prstGeom>
          </p:spPr>
          <p:txBody>
            <a:bodyPr wrap="square">
              <a:spAutoFit/>
            </a:bodyPr>
            <a:lstStyle/>
            <a:p>
              <a:pPr marL="171450" indent="-171450">
                <a:lnSpc>
                  <a:spcPct val="150000"/>
                </a:lnSpc>
                <a:buFont typeface="Arial"/>
                <a:buNone/>
                <a:defRPr lang="ko-KR" altLang="en-US"/>
              </a:pPr>
              <a:r>
                <a:rPr lang="ko-KR" altLang="en-US" sz="1700" b="1">
                  <a:ln w="9525">
                    <a:solidFill>
                      <a:srgbClr val="404040">
                        <a:alpha val="30000"/>
                      </a:srgbClr>
                    </a:solidFill>
                  </a:ln>
                  <a:solidFill>
                    <a:schemeClr val="bg1">
                      <a:lumMod val="10000"/>
                    </a:schemeClr>
                  </a:solidFill>
                  <a:latin typeface="나눔고딕"/>
                  <a:ea typeface="나눔고딕"/>
                </a:rPr>
                <a:t> 질병코드 9</a:t>
              </a:r>
              <a:r>
                <a:rPr lang="ko-KR" altLang="en-US" sz="1700">
                  <a:ln w="9525">
                    <a:solidFill>
                      <a:srgbClr val="404040">
                        <a:alpha val="30000"/>
                      </a:srgbClr>
                    </a:solidFill>
                  </a:ln>
                  <a:solidFill>
                    <a:schemeClr val="bg1">
                      <a:lumMod val="10000"/>
                    </a:schemeClr>
                  </a:solidFill>
                  <a:latin typeface="나눔고딕"/>
                  <a:ea typeface="나눔고딕"/>
                </a:rPr>
                <a:t> (순환계통)</a:t>
              </a:r>
            </a:p>
            <a:p>
              <a:pPr marL="171450" indent="-171450">
                <a:lnSpc>
                  <a:spcPct val="150000"/>
                </a:lnSpc>
                <a:buFont typeface="Arial"/>
                <a:buNone/>
                <a:defRPr lang="ko-KR" altLang="en-US"/>
              </a:pPr>
              <a:r>
                <a:rPr lang="ko-KR" altLang="en-US" sz="1700">
                  <a:ln w="9525">
                    <a:solidFill>
                      <a:srgbClr val="404040">
                        <a:alpha val="30000"/>
                      </a:srgbClr>
                    </a:solidFill>
                  </a:ln>
                  <a:solidFill>
                    <a:schemeClr val="bg1">
                      <a:lumMod val="10000"/>
                    </a:schemeClr>
                  </a:solidFill>
                  <a:latin typeface="나눔고딕"/>
                  <a:ea typeface="나눔고딕"/>
                </a:rPr>
                <a:t> </a:t>
              </a:r>
              <a:r>
                <a:rPr lang="ko-KR" altLang="en-US" sz="1700" b="1">
                  <a:ln w="9525">
                    <a:solidFill>
                      <a:srgbClr val="404040">
                        <a:alpha val="30000"/>
                      </a:srgbClr>
                    </a:solidFill>
                  </a:ln>
                  <a:solidFill>
                    <a:schemeClr val="bg1">
                      <a:lumMod val="10000"/>
                    </a:schemeClr>
                  </a:solidFill>
                  <a:latin typeface="나눔고딕"/>
                  <a:ea typeface="나눔고딕"/>
                </a:rPr>
                <a:t>질병코드 11</a:t>
              </a:r>
              <a:r>
                <a:rPr lang="ko-KR" altLang="en-US" sz="1700">
                  <a:ln w="9525">
                    <a:solidFill>
                      <a:srgbClr val="404040">
                        <a:alpha val="30000"/>
                      </a:srgbClr>
                    </a:solidFill>
                  </a:ln>
                  <a:solidFill>
                    <a:schemeClr val="bg1">
                      <a:lumMod val="10000"/>
                    </a:schemeClr>
                  </a:solidFill>
                  <a:latin typeface="나눔고딕"/>
                  <a:ea typeface="나눔고딕"/>
                </a:rPr>
                <a:t> (소화계통)</a:t>
              </a:r>
            </a:p>
            <a:p>
              <a:pPr marL="171450" indent="-171450">
                <a:lnSpc>
                  <a:spcPct val="150000"/>
                </a:lnSpc>
                <a:buFont typeface="Arial"/>
                <a:buNone/>
                <a:defRPr lang="ko-KR" altLang="en-US"/>
              </a:pPr>
              <a:r>
                <a:rPr lang="ko-KR" altLang="en-US" sz="1700">
                  <a:ln w="9525">
                    <a:solidFill>
                      <a:srgbClr val="404040">
                        <a:alpha val="30000"/>
                      </a:srgbClr>
                    </a:solidFill>
                  </a:ln>
                  <a:solidFill>
                    <a:schemeClr val="bg1">
                      <a:lumMod val="10000"/>
                    </a:schemeClr>
                  </a:solidFill>
                  <a:latin typeface="나눔고딕"/>
                  <a:ea typeface="나눔고딕"/>
                </a:rPr>
                <a:t> </a:t>
              </a:r>
              <a:r>
                <a:rPr lang="ko-KR" altLang="en-US" sz="1700" b="1">
                  <a:ln w="9525">
                    <a:solidFill>
                      <a:srgbClr val="404040">
                        <a:alpha val="30000"/>
                      </a:srgbClr>
                    </a:solidFill>
                  </a:ln>
                  <a:solidFill>
                    <a:schemeClr val="bg1">
                      <a:lumMod val="10000"/>
                    </a:schemeClr>
                  </a:solidFill>
                  <a:latin typeface="나눔고딕"/>
                  <a:ea typeface="나눔고딕"/>
                </a:rPr>
                <a:t>질병코드 7 </a:t>
              </a:r>
              <a:r>
                <a:rPr lang="ko-KR" altLang="en-US" sz="1700">
                  <a:ln w="9525">
                    <a:solidFill>
                      <a:srgbClr val="404040">
                        <a:alpha val="30000"/>
                      </a:srgbClr>
                    </a:solidFill>
                  </a:ln>
                  <a:solidFill>
                    <a:schemeClr val="bg1">
                      <a:lumMod val="10000"/>
                    </a:schemeClr>
                  </a:solidFill>
                  <a:latin typeface="나눔고딕"/>
                  <a:ea typeface="나눔고딕"/>
                </a:rPr>
                <a:t>( 눈 및 눈 부속 기관)</a:t>
              </a:r>
            </a:p>
          </p:txBody>
        </p:sp>
      </p:grpSp>
      <p:pic>
        <p:nvPicPr>
          <p:cNvPr id="2191" name="그림 2190"/>
          <p:cNvPicPr>
            <a:picLocks noChangeAspect="1"/>
          </p:cNvPicPr>
          <p:nvPr/>
        </p:nvPicPr>
        <p:blipFill rotWithShape="1">
          <a:blip r:embed="rId4"/>
          <a:stretch>
            <a:fillRect/>
          </a:stretch>
        </p:blipFill>
        <p:spPr>
          <a:xfrm>
            <a:off x="542201" y="1549077"/>
            <a:ext cx="2958434" cy="4648848"/>
          </a:xfrm>
          <a:prstGeom prst="rect">
            <a:avLst/>
          </a:prstGeom>
          <a:ln w="25400" cap="flat" cmpd="sng" algn="ctr">
            <a:solidFill>
              <a:schemeClr val="bg1">
                <a:lumMod val="60000"/>
              </a:schemeClr>
            </a:solidFill>
            <a:prstDash val="solid"/>
            <a:round/>
          </a:ln>
        </p:spPr>
      </p:pic>
      <p:sp>
        <p:nvSpPr>
          <p:cNvPr id="2186" name="평행 사변형 2185"/>
          <p:cNvSpPr/>
          <p:nvPr/>
        </p:nvSpPr>
        <p:spPr>
          <a:xfrm>
            <a:off x="9503836" y="2148417"/>
            <a:ext cx="2127250" cy="529166"/>
          </a:xfrm>
          <a:prstGeom prst="parallelogram">
            <a:avLst>
              <a:gd name="adj" fmla="val 25000"/>
            </a:avLst>
          </a:prstGeom>
          <a:solidFill>
            <a:schemeClr val="bg1">
              <a:lumMod val="30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r>
              <a:rPr lang="ko-KR" altLang="en-US" sz="2300" b="1"/>
              <a:t>4. 9. 11. 7</a:t>
            </a:r>
          </a:p>
        </p:txBody>
      </p:sp>
      <p:pic>
        <p:nvPicPr>
          <p:cNvPr id="2195" name="그림 2194"/>
          <p:cNvPicPr/>
          <p:nvPr/>
        </p:nvPicPr>
        <p:blipFill rotWithShape="1">
          <a:blip r:embed="rId5">
            <a:lum/>
          </a:blip>
          <a:srcRect/>
          <a:stretch>
            <a:fillRect/>
          </a:stretch>
        </p:blipFill>
        <p:spPr>
          <a:xfrm>
            <a:off x="3762627" y="1552447"/>
            <a:ext cx="3094313" cy="3055704"/>
          </a:xfrm>
          <a:prstGeom prst="rect">
            <a:avLst/>
          </a:prstGeom>
          <a:ln w="25400" cap="flat" cmpd="sng">
            <a:solidFill>
              <a:schemeClr val="bg1">
                <a:lumMod val="60000"/>
              </a:schemeClr>
            </a:solidFill>
            <a:prstDash val="solid"/>
            <a:round/>
          </a:ln>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각 삼각형 39"/>
          <p:cNvSpPr/>
          <p:nvPr/>
        </p:nvSpPr>
        <p:spPr>
          <a:xfrm flipH="1" flipV="1">
            <a:off x="7546313" y="9797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41" name="직각 삼각형 40"/>
          <p:cNvSpPr/>
          <p:nvPr/>
        </p:nvSpPr>
        <p:spPr>
          <a:xfrm rot="5400000" flipH="1" flipV="1">
            <a:off x="6482025" y="1159785"/>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6" name="직사각형 5"/>
          <p:cNvSpPr/>
          <p:nvPr/>
        </p:nvSpPr>
        <p:spPr>
          <a:xfrm>
            <a:off x="112207" y="97972"/>
            <a:ext cx="11967587" cy="66620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nvGrpSpPr>
          <p:cNvPr id="23" name="그룹 22"/>
          <p:cNvGrpSpPr/>
          <p:nvPr/>
        </p:nvGrpSpPr>
        <p:grpSpPr>
          <a:xfrm>
            <a:off x="4895850" y="2359457"/>
            <a:ext cx="2400300" cy="2139086"/>
            <a:chOff x="5128260" y="2500427"/>
            <a:chExt cx="1935480" cy="1857146"/>
          </a:xfrm>
        </p:grpSpPr>
        <p:sp>
          <p:nvSpPr>
            <p:cNvPr id="25" name="직사각형 24"/>
            <p:cNvSpPr/>
            <p:nvPr/>
          </p:nvSpPr>
          <p:spPr>
            <a:xfrm>
              <a:off x="5166856" y="2500427"/>
              <a:ext cx="1858289" cy="1857146"/>
            </a:xfrm>
            <a:prstGeom prst="rect">
              <a:avLst/>
            </a:prstGeom>
            <a:noFill/>
            <a:ln w="698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cxnSp>
          <p:nvCxnSpPr>
            <p:cNvPr id="29" name="직선 연결선 28"/>
            <p:cNvCxnSpPr/>
            <p:nvPr/>
          </p:nvCxnSpPr>
          <p:spPr>
            <a:xfrm flipV="1">
              <a:off x="5778899" y="3687010"/>
              <a:ext cx="634201" cy="5638"/>
            </a:xfrm>
            <a:prstGeom prst="line">
              <a:avLst/>
            </a:prstGeom>
            <a:ln w="28575">
              <a:solidFill>
                <a:srgbClr val="404040"/>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5128260" y="3235079"/>
              <a:ext cx="1935480" cy="400816"/>
            </a:xfrm>
            <a:prstGeom prst="rect">
              <a:avLst/>
            </a:prstGeom>
          </p:spPr>
          <p:txBody>
            <a:bodyPr wrap="square">
              <a:spAutoFit/>
            </a:bodyPr>
            <a:lstStyle/>
            <a:p>
              <a:pPr algn="ctr">
                <a:defRPr lang="ko-KR" altLang="en-US"/>
              </a:pPr>
              <a:r>
                <a:rPr lang="en-US" altLang="ko-KR" sz="2400" b="1" dirty="0">
                  <a:ln w="9525">
                    <a:solidFill>
                      <a:srgbClr val="404040">
                        <a:alpha val="50000"/>
                      </a:srgbClr>
                    </a:solidFill>
                  </a:ln>
                  <a:solidFill>
                    <a:srgbClr val="404040"/>
                  </a:solidFill>
                  <a:latin typeface="나눔바른고딕"/>
                  <a:ea typeface="나눔바른고딕"/>
                </a:rPr>
                <a:t>Decision Tree</a:t>
              </a:r>
            </a:p>
          </p:txBody>
        </p:sp>
      </p:grpSp>
      <p:sp>
        <p:nvSpPr>
          <p:cNvPr id="42" name="직사각형 41"/>
          <p:cNvSpPr/>
          <p:nvPr/>
        </p:nvSpPr>
        <p:spPr>
          <a:xfrm>
            <a:off x="5337810" y="4711634"/>
            <a:ext cx="1506855" cy="363286"/>
          </a:xfrm>
          <a:prstGeom prst="rect">
            <a:avLst/>
          </a:prstGeom>
        </p:spPr>
        <p:txBody>
          <a:bodyPr wrap="none">
            <a:spAutoFit/>
          </a:bodyPr>
          <a:lstStyle/>
          <a:p>
            <a:pPr algn="ctr">
              <a:defRPr lang="ko-KR" altLang="en-US"/>
            </a:pPr>
            <a:r>
              <a:rPr lang="en-US" altLang="ko-KR">
                <a:ln w="9525">
                  <a:solidFill>
                    <a:schemeClr val="tx1">
                      <a:lumMod val="75000"/>
                      <a:lumOff val="25000"/>
                      <a:alpha val="30000"/>
                    </a:schemeClr>
                  </a:solidFill>
                </a:ln>
                <a:solidFill>
                  <a:schemeClr val="tx1">
                    <a:lumMod val="75000"/>
                    <a:lumOff val="25000"/>
                  </a:schemeClr>
                </a:solidFill>
                <a:latin typeface="나눔바른고딕"/>
                <a:ea typeface="나눔바른고딕"/>
              </a:rPr>
              <a:t>HUFSurance</a:t>
            </a:r>
          </a:p>
        </p:txBody>
      </p:sp>
      <p:sp>
        <p:nvSpPr>
          <p:cNvPr id="43" name="직각 삼각형 42"/>
          <p:cNvSpPr/>
          <p:nvPr/>
        </p:nvSpPr>
        <p:spPr>
          <a:xfrm>
            <a:off x="112206" y="95499"/>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
        <p:nvSpPr>
          <p:cNvPr id="44" name="직각 삼각형 43"/>
          <p:cNvSpPr/>
          <p:nvPr/>
        </p:nvSpPr>
        <p:spPr>
          <a:xfrm rot="5400000">
            <a:off x="1192588" y="-95722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Tree>
    <p:extLst>
      <p:ext uri="{BB962C8B-B14F-4D97-AF65-F5344CB8AC3E}">
        <p14:creationId xmlns:p14="http://schemas.microsoft.com/office/powerpoint/2010/main" val="229666268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각 삼각형 30"/>
          <p:cNvSpPr/>
          <p:nvPr/>
        </p:nvSpPr>
        <p:spPr>
          <a:xfrm flipH="1" flipV="1">
            <a:off x="7546312" y="-1"/>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2081" name="직각 삼각형 39"/>
          <p:cNvSpPr/>
          <p:nvPr/>
        </p:nvSpPr>
        <p:spPr>
          <a:xfrm flipH="1">
            <a:off x="7540839" y="-18407"/>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432000" y="362601"/>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27388" y="470260"/>
            <a:ext cx="2828659" cy="1077218"/>
          </a:xfrm>
          <a:prstGeom prst="rect">
            <a:avLst/>
          </a:prstGeom>
          <a:noFill/>
        </p:spPr>
        <p:txBody>
          <a:bodyPr wrap="none">
            <a:spAutoFit/>
          </a:bodyPr>
          <a:lstStyle/>
          <a:p>
            <a:pPr lvl="0">
              <a:defRPr lang="ko-KR" altLang="en-US"/>
            </a:pPr>
            <a:r>
              <a:rPr lang="en-US" altLang="ko-KR" sz="3200" spc="101" dirty="0">
                <a:ln w="9525">
                  <a:solidFill>
                    <a:srgbClr val="1B4281">
                      <a:alpha val="20000"/>
                    </a:srgbClr>
                  </a:solidFill>
                </a:ln>
                <a:solidFill>
                  <a:srgbClr val="303030"/>
                </a:solidFill>
                <a:latin typeface="나눔스퀘어_ac ExtraBold"/>
                <a:ea typeface="나눔스퀘어_ac ExtraBold"/>
              </a:rPr>
              <a:t>Decision Tree</a:t>
            </a:r>
          </a:p>
          <a:p>
            <a:pPr lvl="0">
              <a:defRPr lang="ko-KR" altLang="en-US"/>
            </a:pPr>
            <a:r>
              <a:rPr lang="ko-KR" altLang="en-US" sz="3200" u="sng" spc="101" dirty="0">
                <a:ln w="9525">
                  <a:solidFill>
                    <a:srgbClr val="1B4281">
                      <a:alpha val="20000"/>
                    </a:srgbClr>
                  </a:solidFill>
                </a:ln>
                <a:solidFill>
                  <a:schemeClr val="bg1">
                    <a:lumMod val="50000"/>
                  </a:schemeClr>
                </a:solidFill>
                <a:latin typeface="나눔스퀘어_ac ExtraBold"/>
                <a:ea typeface="나눔스퀘어_ac ExtraBold"/>
              </a:rPr>
              <a:t>범주화</a:t>
            </a:r>
            <a:endParaRPr lang="en-US" altLang="ko-KR" sz="3200" u="sng" spc="101" dirty="0">
              <a:ln w="9525">
                <a:solidFill>
                  <a:srgbClr val="1B4281">
                    <a:alpha val="20000"/>
                  </a:srgbClr>
                </a:solidFill>
              </a:ln>
              <a:solidFill>
                <a:schemeClr val="bg1">
                  <a:lumMod val="50000"/>
                </a:schemeClr>
              </a:solidFill>
              <a:latin typeface="나눔스퀘어_ac ExtraBold"/>
              <a:ea typeface="나눔스퀘어_ac ExtraBold"/>
            </a:endParaRPr>
          </a:p>
        </p:txBody>
      </p:sp>
      <p:cxnSp>
        <p:nvCxnSpPr>
          <p:cNvPr id="2073" name="직선 연결선 2072"/>
          <p:cNvCxnSpPr/>
          <p:nvPr/>
        </p:nvCxnSpPr>
        <p:spPr>
          <a:xfrm>
            <a:off x="2340000" y="1281600"/>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90" name="사각형: 잘린 대각선 방향 모서리 2089"/>
          <p:cNvSpPr/>
          <p:nvPr/>
        </p:nvSpPr>
        <p:spPr>
          <a:xfrm>
            <a:off x="620676" y="1547478"/>
            <a:ext cx="7128863" cy="4655463"/>
          </a:xfrm>
          <a:prstGeom prst="snip2DiagRect">
            <a:avLst>
              <a:gd name="adj1" fmla="val 0"/>
              <a:gd name="adj2" fmla="val 16667"/>
            </a:avLst>
          </a:prstGeom>
          <a:solidFill>
            <a:schemeClr val="bg1">
              <a:lumMod val="10000"/>
              <a:alpha val="11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a:p>
        </p:txBody>
      </p:sp>
      <p:pic>
        <p:nvPicPr>
          <p:cNvPr id="24" name="그림 23" descr="스크린샷이(가) 표시된 사진&#10;&#10;자동 생성된 설명">
            <a:extLst>
              <a:ext uri="{FF2B5EF4-FFF2-40B4-BE49-F238E27FC236}">
                <a16:creationId xmlns:a16="http://schemas.microsoft.com/office/drawing/2014/main" id="{2036DEC9-4F68-49D0-9F6E-27B127A7A626}"/>
              </a:ext>
            </a:extLst>
          </p:cNvPr>
          <p:cNvPicPr/>
          <p:nvPr/>
        </p:nvPicPr>
        <p:blipFill>
          <a:blip r:embed="rId3">
            <a:extLst>
              <a:ext uri="{28A0092B-C50C-407E-A947-70E740481C1C}">
                <a14:useLocalDpi xmlns:a14="http://schemas.microsoft.com/office/drawing/2010/main" val="0"/>
              </a:ext>
            </a:extLst>
          </a:blip>
          <a:stretch>
            <a:fillRect/>
          </a:stretch>
        </p:blipFill>
        <p:spPr>
          <a:xfrm>
            <a:off x="1777711" y="1599118"/>
            <a:ext cx="4629150" cy="4527550"/>
          </a:xfrm>
          <a:prstGeom prst="rect">
            <a:avLst/>
          </a:prstGeom>
        </p:spPr>
      </p:pic>
      <p:sp>
        <p:nvSpPr>
          <p:cNvPr id="27" name="사각형: 잘린 대각선 방향 모서리 26">
            <a:extLst>
              <a:ext uri="{FF2B5EF4-FFF2-40B4-BE49-F238E27FC236}">
                <a16:creationId xmlns:a16="http://schemas.microsoft.com/office/drawing/2014/main" id="{23FBF4A8-331F-412A-BE60-2B3172526802}"/>
              </a:ext>
            </a:extLst>
          </p:cNvPr>
          <p:cNvSpPr/>
          <p:nvPr/>
        </p:nvSpPr>
        <p:spPr>
          <a:xfrm>
            <a:off x="8824481" y="1589900"/>
            <a:ext cx="2493663" cy="2188013"/>
          </a:xfrm>
          <a:prstGeom prst="snip2DiagRect">
            <a:avLst>
              <a:gd name="adj1" fmla="val 0"/>
              <a:gd name="adj2" fmla="val 16667"/>
            </a:avLst>
          </a:prstGeom>
          <a:solidFill>
            <a:schemeClr val="bg1">
              <a:lumMod val="10000"/>
              <a:alpha val="23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a:p>
        </p:txBody>
      </p:sp>
      <p:sp>
        <p:nvSpPr>
          <p:cNvPr id="30" name="사각형: 잘린 대각선 방향 모서리 29">
            <a:extLst>
              <a:ext uri="{FF2B5EF4-FFF2-40B4-BE49-F238E27FC236}">
                <a16:creationId xmlns:a16="http://schemas.microsoft.com/office/drawing/2014/main" id="{A941F322-EF90-4A22-958D-93FECA4A0A54}"/>
              </a:ext>
            </a:extLst>
          </p:cNvPr>
          <p:cNvSpPr/>
          <p:nvPr/>
        </p:nvSpPr>
        <p:spPr>
          <a:xfrm>
            <a:off x="8824481" y="4291885"/>
            <a:ext cx="2493663" cy="2188013"/>
          </a:xfrm>
          <a:prstGeom prst="snip2DiagRect">
            <a:avLst>
              <a:gd name="adj1" fmla="val 0"/>
              <a:gd name="adj2" fmla="val 16667"/>
            </a:avLst>
          </a:prstGeom>
          <a:solidFill>
            <a:schemeClr val="bg1">
              <a:lumMod val="10000"/>
              <a:alpha val="51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a:p>
        </p:txBody>
      </p:sp>
      <p:sp>
        <p:nvSpPr>
          <p:cNvPr id="33" name="직사각형 40">
            <a:extLst>
              <a:ext uri="{FF2B5EF4-FFF2-40B4-BE49-F238E27FC236}">
                <a16:creationId xmlns:a16="http://schemas.microsoft.com/office/drawing/2014/main" id="{6FE7DA8E-3BD3-4EA8-BC8F-6129289D24C0}"/>
              </a:ext>
            </a:extLst>
          </p:cNvPr>
          <p:cNvSpPr/>
          <p:nvPr/>
        </p:nvSpPr>
        <p:spPr>
          <a:xfrm>
            <a:off x="8883517" y="3777913"/>
            <a:ext cx="2585609" cy="436017"/>
          </a:xfrm>
          <a:prstGeom prst="rect">
            <a:avLst/>
          </a:prstGeom>
        </p:spPr>
        <p:txBody>
          <a:bodyPr wrap="square">
            <a:spAutoFit/>
          </a:bodyPr>
          <a:lstStyle/>
          <a:p>
            <a:pPr marL="171450" indent="-171450">
              <a:lnSpc>
                <a:spcPct val="150000"/>
              </a:lnSpc>
              <a:buFont typeface="Arial"/>
              <a:buChar char="•"/>
              <a:defRPr lang="ko-KR" altLang="en-US"/>
            </a:pPr>
            <a:r>
              <a:rPr lang="ko-KR" altLang="en-US" sz="1700">
                <a:ln w="9525">
                  <a:solidFill>
                    <a:srgbClr val="404040">
                      <a:alpha val="30000"/>
                    </a:srgbClr>
                  </a:solidFill>
                </a:ln>
                <a:solidFill>
                  <a:srgbClr val="404040"/>
                </a:solidFill>
                <a:latin typeface="나눔고딕"/>
                <a:ea typeface="나눔고딕"/>
              </a:rPr>
              <a:t>그룹</a:t>
            </a:r>
            <a:r>
              <a:rPr lang="en-US" altLang="ko-KR" sz="1700" dirty="0">
                <a:ln w="9525">
                  <a:solidFill>
                    <a:srgbClr val="404040">
                      <a:alpha val="30000"/>
                    </a:srgbClr>
                  </a:solidFill>
                </a:ln>
                <a:solidFill>
                  <a:srgbClr val="404040"/>
                </a:solidFill>
                <a:latin typeface="나눔고딕"/>
                <a:ea typeface="나눔고딕"/>
              </a:rPr>
              <a:t>1 </a:t>
            </a:r>
            <a:r>
              <a:rPr lang="ko-KR" altLang="en-US" sz="1700" dirty="0">
                <a:ln w="9525">
                  <a:solidFill>
                    <a:srgbClr val="404040">
                      <a:alpha val="30000"/>
                    </a:srgbClr>
                  </a:solidFill>
                </a:ln>
                <a:solidFill>
                  <a:srgbClr val="404040"/>
                </a:solidFill>
                <a:latin typeface="나눔고딕"/>
                <a:ea typeface="나눔고딕"/>
              </a:rPr>
              <a:t>검토</a:t>
            </a:r>
          </a:p>
        </p:txBody>
      </p:sp>
      <p:sp>
        <p:nvSpPr>
          <p:cNvPr id="35" name="직사각형 40">
            <a:extLst>
              <a:ext uri="{FF2B5EF4-FFF2-40B4-BE49-F238E27FC236}">
                <a16:creationId xmlns:a16="http://schemas.microsoft.com/office/drawing/2014/main" id="{8032BCA5-3AC2-4EF0-9ABC-BAC927600E62}"/>
              </a:ext>
            </a:extLst>
          </p:cNvPr>
          <p:cNvSpPr/>
          <p:nvPr/>
        </p:nvSpPr>
        <p:spPr>
          <a:xfrm>
            <a:off x="8883517" y="6362988"/>
            <a:ext cx="2585609" cy="436017"/>
          </a:xfrm>
          <a:prstGeom prst="rect">
            <a:avLst/>
          </a:prstGeom>
        </p:spPr>
        <p:txBody>
          <a:bodyPr wrap="square">
            <a:spAutoFit/>
          </a:bodyPr>
          <a:lstStyle/>
          <a:p>
            <a:pPr marL="171450" indent="-171450">
              <a:lnSpc>
                <a:spcPct val="150000"/>
              </a:lnSpc>
              <a:buFont typeface="Arial"/>
              <a:buChar char="•"/>
              <a:defRPr lang="ko-KR" altLang="en-US"/>
            </a:pPr>
            <a:r>
              <a:rPr lang="ko-KR" altLang="en-US" sz="1700" dirty="0">
                <a:ln w="9525">
                  <a:solidFill>
                    <a:srgbClr val="404040">
                      <a:alpha val="30000"/>
                    </a:srgbClr>
                  </a:solidFill>
                </a:ln>
                <a:solidFill>
                  <a:srgbClr val="404040"/>
                </a:solidFill>
                <a:latin typeface="나눔고딕"/>
                <a:ea typeface="나눔고딕"/>
              </a:rPr>
              <a:t>그룹</a:t>
            </a:r>
            <a:r>
              <a:rPr lang="en-US" altLang="ko-KR" sz="1700" dirty="0">
                <a:ln w="9525">
                  <a:solidFill>
                    <a:srgbClr val="404040">
                      <a:alpha val="30000"/>
                    </a:srgbClr>
                  </a:solidFill>
                </a:ln>
                <a:solidFill>
                  <a:srgbClr val="404040"/>
                </a:solidFill>
                <a:latin typeface="나눔고딕"/>
                <a:ea typeface="나눔고딕"/>
              </a:rPr>
              <a:t>2 </a:t>
            </a:r>
            <a:r>
              <a:rPr lang="ko-KR" altLang="en-US" sz="1700" dirty="0">
                <a:ln w="9525">
                  <a:solidFill>
                    <a:srgbClr val="404040">
                      <a:alpha val="30000"/>
                    </a:srgbClr>
                  </a:solidFill>
                </a:ln>
                <a:solidFill>
                  <a:srgbClr val="404040"/>
                </a:solidFill>
                <a:latin typeface="나눔고딕"/>
                <a:ea typeface="나눔고딕"/>
              </a:rPr>
              <a:t>검토</a:t>
            </a:r>
          </a:p>
        </p:txBody>
      </p:sp>
      <p:pic>
        <p:nvPicPr>
          <p:cNvPr id="36" name="그림 35" descr="스크린샷이(가) 표시된 사진&#10;&#10;자동 생성된 설명">
            <a:extLst>
              <a:ext uri="{FF2B5EF4-FFF2-40B4-BE49-F238E27FC236}">
                <a16:creationId xmlns:a16="http://schemas.microsoft.com/office/drawing/2014/main" id="{3A0FC5DF-E65B-4501-A142-790C024FECA6}"/>
              </a:ext>
            </a:extLst>
          </p:cNvPr>
          <p:cNvPicPr/>
          <p:nvPr/>
        </p:nvPicPr>
        <p:blipFill rotWithShape="1">
          <a:blip r:embed="rId4">
            <a:extLst>
              <a:ext uri="{28A0092B-C50C-407E-A947-70E740481C1C}">
                <a14:useLocalDpi xmlns:a14="http://schemas.microsoft.com/office/drawing/2010/main" val="0"/>
              </a:ext>
            </a:extLst>
          </a:blip>
          <a:srcRect r="18353"/>
          <a:stretch/>
        </p:blipFill>
        <p:spPr>
          <a:xfrm>
            <a:off x="7596029" y="2287556"/>
            <a:ext cx="4291171" cy="974647"/>
          </a:xfrm>
          <a:prstGeom prst="rect">
            <a:avLst/>
          </a:prstGeom>
        </p:spPr>
      </p:pic>
      <p:pic>
        <p:nvPicPr>
          <p:cNvPr id="37" name="그림 36" descr="스크린샷이(가) 표시된 사진&#10;&#10;자동 생성된 설명">
            <a:extLst>
              <a:ext uri="{FF2B5EF4-FFF2-40B4-BE49-F238E27FC236}">
                <a16:creationId xmlns:a16="http://schemas.microsoft.com/office/drawing/2014/main" id="{274CE430-75E7-4B53-8C96-42419314A731}"/>
              </a:ext>
            </a:extLst>
          </p:cNvPr>
          <p:cNvPicPr/>
          <p:nvPr/>
        </p:nvPicPr>
        <p:blipFill rotWithShape="1">
          <a:blip r:embed="rId5" cstate="print">
            <a:extLst>
              <a:ext uri="{28A0092B-C50C-407E-A947-70E740481C1C}">
                <a14:useLocalDpi xmlns:a14="http://schemas.microsoft.com/office/drawing/2010/main" val="0"/>
              </a:ext>
            </a:extLst>
          </a:blip>
          <a:srcRect r="18945"/>
          <a:stretch/>
        </p:blipFill>
        <p:spPr>
          <a:xfrm>
            <a:off x="7749539" y="4939309"/>
            <a:ext cx="4163258" cy="1069098"/>
          </a:xfrm>
          <a:prstGeom prst="rect">
            <a:avLst/>
          </a:prstGeom>
        </p:spPr>
      </p:pic>
    </p:spTree>
    <p:extLst>
      <p:ext uri="{BB962C8B-B14F-4D97-AF65-F5344CB8AC3E}">
        <p14:creationId xmlns:p14="http://schemas.microsoft.com/office/powerpoint/2010/main" val="111010584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각 삼각형 30"/>
          <p:cNvSpPr/>
          <p:nvPr/>
        </p:nvSpPr>
        <p:spPr>
          <a:xfrm flipH="1" flipV="1">
            <a:off x="7546312" y="-1"/>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2081" name="직각 삼각형 39"/>
          <p:cNvSpPr/>
          <p:nvPr/>
        </p:nvSpPr>
        <p:spPr>
          <a:xfrm flipH="1">
            <a:off x="7540839" y="-18407"/>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432000" y="362601"/>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73" name="직선 연결선 2072"/>
          <p:cNvCxnSpPr/>
          <p:nvPr/>
        </p:nvCxnSpPr>
        <p:spPr>
          <a:xfrm>
            <a:off x="2340000" y="1281600"/>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8F18CC-F756-474C-A497-FDB11B8F5F24}"/>
              </a:ext>
            </a:extLst>
          </p:cNvPr>
          <p:cNvSpPr txBox="1"/>
          <p:nvPr/>
        </p:nvSpPr>
        <p:spPr>
          <a:xfrm>
            <a:off x="327388" y="470260"/>
            <a:ext cx="2828659" cy="1077218"/>
          </a:xfrm>
          <a:prstGeom prst="rect">
            <a:avLst/>
          </a:prstGeom>
          <a:noFill/>
        </p:spPr>
        <p:txBody>
          <a:bodyPr wrap="none">
            <a:spAutoFit/>
          </a:bodyPr>
          <a:lstStyle/>
          <a:p>
            <a:pPr lvl="0">
              <a:defRPr lang="ko-KR" altLang="en-US"/>
            </a:pPr>
            <a:r>
              <a:rPr lang="en-US" altLang="ko-KR" sz="3200" spc="101" dirty="0">
                <a:ln w="9525">
                  <a:solidFill>
                    <a:srgbClr val="1B4281">
                      <a:alpha val="20000"/>
                    </a:srgbClr>
                  </a:solidFill>
                </a:ln>
                <a:solidFill>
                  <a:srgbClr val="303030"/>
                </a:solidFill>
                <a:latin typeface="나눔스퀘어_ac ExtraBold"/>
                <a:ea typeface="나눔스퀘어_ac ExtraBold"/>
              </a:rPr>
              <a:t>Decision Tree</a:t>
            </a:r>
          </a:p>
          <a:p>
            <a:pPr lvl="0">
              <a:defRPr lang="ko-KR" altLang="en-US"/>
            </a:pPr>
            <a:r>
              <a:rPr lang="en-US" altLang="ko-KR" sz="3200" u="sng" spc="101" dirty="0">
                <a:ln w="9525">
                  <a:solidFill>
                    <a:srgbClr val="1B4281">
                      <a:alpha val="20000"/>
                    </a:srgbClr>
                  </a:solidFill>
                </a:ln>
                <a:solidFill>
                  <a:schemeClr val="bg1">
                    <a:lumMod val="50000"/>
                  </a:schemeClr>
                </a:solidFill>
                <a:latin typeface="나눔스퀘어_ac ExtraBold"/>
                <a:ea typeface="나눔스퀘어_ac ExtraBold"/>
              </a:rPr>
              <a:t>CHAID</a:t>
            </a:r>
          </a:p>
        </p:txBody>
      </p:sp>
      <p:pic>
        <p:nvPicPr>
          <p:cNvPr id="26" name="그림 25" descr="스크린샷이(가) 표시된 사진&#10;&#10;자동 생성된 설명">
            <a:extLst>
              <a:ext uri="{FF2B5EF4-FFF2-40B4-BE49-F238E27FC236}">
                <a16:creationId xmlns:a16="http://schemas.microsoft.com/office/drawing/2014/main" id="{DBC32C89-5768-4200-9CFC-C9C6C2B64758}"/>
              </a:ext>
            </a:extLst>
          </p:cNvPr>
          <p:cNvPicPr/>
          <p:nvPr/>
        </p:nvPicPr>
        <p:blipFill>
          <a:blip r:embed="rId3">
            <a:extLst>
              <a:ext uri="{28A0092B-C50C-407E-A947-70E740481C1C}">
                <a14:useLocalDpi xmlns:a14="http://schemas.microsoft.com/office/drawing/2010/main" val="0"/>
              </a:ext>
            </a:extLst>
          </a:blip>
          <a:stretch>
            <a:fillRect/>
          </a:stretch>
        </p:blipFill>
        <p:spPr>
          <a:xfrm>
            <a:off x="155575" y="1663606"/>
            <a:ext cx="5731510" cy="2733675"/>
          </a:xfrm>
          <a:prstGeom prst="rect">
            <a:avLst/>
          </a:prstGeom>
        </p:spPr>
      </p:pic>
      <p:pic>
        <p:nvPicPr>
          <p:cNvPr id="27" name="그림 26" descr="스크린샷이(가) 표시된 사진&#10;&#10;자동 생성된 설명">
            <a:extLst>
              <a:ext uri="{FF2B5EF4-FFF2-40B4-BE49-F238E27FC236}">
                <a16:creationId xmlns:a16="http://schemas.microsoft.com/office/drawing/2014/main" id="{704D3068-5B1D-498D-B83C-58543CB75E8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021331" y="3078132"/>
            <a:ext cx="8966414" cy="3443088"/>
          </a:xfrm>
          <a:prstGeom prst="rect">
            <a:avLst/>
          </a:prstGeom>
        </p:spPr>
      </p:pic>
    </p:spTree>
    <p:extLst>
      <p:ext uri="{BB962C8B-B14F-4D97-AF65-F5344CB8AC3E}">
        <p14:creationId xmlns:p14="http://schemas.microsoft.com/office/powerpoint/2010/main" val="223906659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각 삼각형 30"/>
          <p:cNvSpPr/>
          <p:nvPr/>
        </p:nvSpPr>
        <p:spPr>
          <a:xfrm flipH="1" flipV="1">
            <a:off x="7546312" y="-1"/>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2081" name="직각 삼각형 39"/>
          <p:cNvSpPr/>
          <p:nvPr/>
        </p:nvSpPr>
        <p:spPr>
          <a:xfrm flipH="1">
            <a:off x="7540839" y="-18407"/>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432000" y="362601"/>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73" name="직선 연결선 2072"/>
          <p:cNvCxnSpPr/>
          <p:nvPr/>
        </p:nvCxnSpPr>
        <p:spPr>
          <a:xfrm>
            <a:off x="2340000" y="1281600"/>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8F18CC-F756-474C-A497-FDB11B8F5F24}"/>
              </a:ext>
            </a:extLst>
          </p:cNvPr>
          <p:cNvSpPr txBox="1"/>
          <p:nvPr/>
        </p:nvSpPr>
        <p:spPr>
          <a:xfrm>
            <a:off x="327388" y="470260"/>
            <a:ext cx="2828659" cy="1077218"/>
          </a:xfrm>
          <a:prstGeom prst="rect">
            <a:avLst/>
          </a:prstGeom>
          <a:noFill/>
        </p:spPr>
        <p:txBody>
          <a:bodyPr wrap="none">
            <a:spAutoFit/>
          </a:bodyPr>
          <a:lstStyle/>
          <a:p>
            <a:pPr lvl="0">
              <a:defRPr lang="ko-KR" altLang="en-US"/>
            </a:pPr>
            <a:r>
              <a:rPr lang="en-US" altLang="ko-KR" sz="3200" spc="101" dirty="0">
                <a:ln w="9525">
                  <a:solidFill>
                    <a:srgbClr val="1B4281">
                      <a:alpha val="20000"/>
                    </a:srgbClr>
                  </a:solidFill>
                </a:ln>
                <a:solidFill>
                  <a:srgbClr val="303030"/>
                </a:solidFill>
                <a:latin typeface="나눔스퀘어_ac ExtraBold"/>
                <a:ea typeface="나눔스퀘어_ac ExtraBold"/>
              </a:rPr>
              <a:t>Decision Tree</a:t>
            </a:r>
          </a:p>
          <a:p>
            <a:pPr lvl="0">
              <a:defRPr lang="ko-KR" altLang="en-US"/>
            </a:pPr>
            <a:r>
              <a:rPr lang="en-US" altLang="ko-KR" sz="3200" u="sng" spc="101" dirty="0">
                <a:ln w="9525">
                  <a:solidFill>
                    <a:srgbClr val="1B4281">
                      <a:alpha val="20000"/>
                    </a:srgbClr>
                  </a:solidFill>
                </a:ln>
                <a:solidFill>
                  <a:schemeClr val="bg1">
                    <a:lumMod val="50000"/>
                  </a:schemeClr>
                </a:solidFill>
                <a:latin typeface="나눔스퀘어_ac ExtraBold"/>
                <a:ea typeface="나눔스퀘어_ac ExtraBold"/>
              </a:rPr>
              <a:t>CHAID</a:t>
            </a:r>
          </a:p>
        </p:txBody>
      </p:sp>
      <p:grpSp>
        <p:nvGrpSpPr>
          <p:cNvPr id="9" name="그룹 8">
            <a:extLst>
              <a:ext uri="{FF2B5EF4-FFF2-40B4-BE49-F238E27FC236}">
                <a16:creationId xmlns:a16="http://schemas.microsoft.com/office/drawing/2014/main" id="{084D571F-BBA4-4EA7-9EAE-8845DA171C9E}"/>
              </a:ext>
            </a:extLst>
          </p:cNvPr>
          <p:cNvGrpSpPr/>
          <p:nvPr/>
        </p:nvGrpSpPr>
        <p:grpSpPr>
          <a:xfrm>
            <a:off x="432000" y="2035174"/>
            <a:ext cx="9706410" cy="4273366"/>
            <a:chOff x="0" y="-93755"/>
            <a:chExt cx="2039604" cy="959895"/>
          </a:xfrm>
        </p:grpSpPr>
        <p:pic>
          <p:nvPicPr>
            <p:cNvPr id="10" name="그림 9">
              <a:extLst>
                <a:ext uri="{FF2B5EF4-FFF2-40B4-BE49-F238E27FC236}">
                  <a16:creationId xmlns:a16="http://schemas.microsoft.com/office/drawing/2014/main" id="{5DCF31DF-7172-4850-939C-79EB868B1497}"/>
                </a:ext>
              </a:extLst>
            </p:cNvPr>
            <p:cNvPicPr/>
            <p:nvPr/>
          </p:nvPicPr>
          <p:blipFill rotWithShape="1">
            <a:blip r:embed="rId3"/>
            <a:srcRect t="-1" r="92460" b="62963"/>
            <a:stretch/>
          </p:blipFill>
          <p:spPr bwMode="auto">
            <a:xfrm>
              <a:off x="0" y="-19"/>
              <a:ext cx="647700" cy="760037"/>
            </a:xfrm>
            <a:prstGeom prst="rect">
              <a:avLst/>
            </a:prstGeom>
            <a:ln>
              <a:noFill/>
            </a:ln>
            <a:extLst>
              <a:ext uri="{53640926-AAD7-44D8-BBD7-CCE9431645EC}">
                <a14:shadowObscured xmlns:a14="http://schemas.microsoft.com/office/drawing/2010/main"/>
              </a:ext>
            </a:extLst>
          </p:spPr>
        </p:pic>
        <p:pic>
          <p:nvPicPr>
            <p:cNvPr id="11" name="그림 10">
              <a:extLst>
                <a:ext uri="{FF2B5EF4-FFF2-40B4-BE49-F238E27FC236}">
                  <a16:creationId xmlns:a16="http://schemas.microsoft.com/office/drawing/2014/main" id="{8584B620-8D60-45C0-8DDF-964EA78B6FBD}"/>
                </a:ext>
              </a:extLst>
            </p:cNvPr>
            <p:cNvPicPr/>
            <p:nvPr/>
          </p:nvPicPr>
          <p:blipFill rotWithShape="1">
            <a:blip r:embed="rId3"/>
            <a:srcRect l="28310" r="61268" b="57792"/>
            <a:stretch/>
          </p:blipFill>
          <p:spPr bwMode="auto">
            <a:xfrm>
              <a:off x="647700" y="0"/>
              <a:ext cx="895350" cy="866140"/>
            </a:xfrm>
            <a:prstGeom prst="rect">
              <a:avLst/>
            </a:prstGeom>
            <a:ln>
              <a:noFill/>
            </a:ln>
            <a:extLst>
              <a:ext uri="{53640926-AAD7-44D8-BBD7-CCE9431645EC}">
                <a14:shadowObscured xmlns:a14="http://schemas.microsoft.com/office/drawing/2010/main"/>
              </a:ext>
            </a:extLst>
          </p:spPr>
        </p:pic>
        <p:pic>
          <p:nvPicPr>
            <p:cNvPr id="12" name="그림 11">
              <a:extLst>
                <a:ext uri="{FF2B5EF4-FFF2-40B4-BE49-F238E27FC236}">
                  <a16:creationId xmlns:a16="http://schemas.microsoft.com/office/drawing/2014/main" id="{9DB2406C-B62C-40E2-BC96-BA79EABB6DB9}"/>
                </a:ext>
              </a:extLst>
            </p:cNvPr>
            <p:cNvPicPr/>
            <p:nvPr/>
          </p:nvPicPr>
          <p:blipFill rotWithShape="1">
            <a:blip r:embed="rId3"/>
            <a:srcRect l="60456" t="-4569" r="33533" b="62361"/>
            <a:stretch/>
          </p:blipFill>
          <p:spPr bwMode="auto">
            <a:xfrm>
              <a:off x="1523349" y="-93755"/>
              <a:ext cx="516255" cy="866140"/>
            </a:xfrm>
            <a:prstGeom prst="rect">
              <a:avLst/>
            </a:prstGeom>
            <a:ln>
              <a:noFill/>
            </a:ln>
            <a:extLst>
              <a:ext uri="{53640926-AAD7-44D8-BBD7-CCE9431645EC}">
                <a14:shadowObscured xmlns:a14="http://schemas.microsoft.com/office/drawing/2010/main"/>
              </a:ext>
            </a:extLst>
          </p:spPr>
        </p:pic>
      </p:grpSp>
      <p:pic>
        <p:nvPicPr>
          <p:cNvPr id="13" name="그림 12" descr="스크린샷이(가) 표시된 사진&#10;&#10;자동 생성된 설명">
            <a:extLst>
              <a:ext uri="{FF2B5EF4-FFF2-40B4-BE49-F238E27FC236}">
                <a16:creationId xmlns:a16="http://schemas.microsoft.com/office/drawing/2014/main" id="{3A6D676B-D4DB-4C8D-AE6B-C9C90B872721}"/>
              </a:ext>
            </a:extLst>
          </p:cNvPr>
          <p:cNvPicPr/>
          <p:nvPr/>
        </p:nvPicPr>
        <p:blipFill>
          <a:blip r:embed="rId4">
            <a:extLst>
              <a:ext uri="{28A0092B-C50C-407E-A947-70E740481C1C}">
                <a14:useLocalDpi xmlns:a14="http://schemas.microsoft.com/office/drawing/2010/main" val="0"/>
              </a:ext>
            </a:extLst>
          </a:blip>
          <a:stretch>
            <a:fillRect/>
          </a:stretch>
        </p:blipFill>
        <p:spPr>
          <a:xfrm>
            <a:off x="7999094" y="634999"/>
            <a:ext cx="3479800" cy="2800350"/>
          </a:xfrm>
          <a:prstGeom prst="rect">
            <a:avLst/>
          </a:prstGeom>
        </p:spPr>
      </p:pic>
    </p:spTree>
    <p:extLst>
      <p:ext uri="{BB962C8B-B14F-4D97-AF65-F5344CB8AC3E}">
        <p14:creationId xmlns:p14="http://schemas.microsoft.com/office/powerpoint/2010/main" val="45192211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각 삼각형 30"/>
          <p:cNvSpPr/>
          <p:nvPr/>
        </p:nvSpPr>
        <p:spPr>
          <a:xfrm flipH="1" flipV="1">
            <a:off x="7546312" y="-1"/>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2081" name="직각 삼각형 39"/>
          <p:cNvSpPr/>
          <p:nvPr/>
        </p:nvSpPr>
        <p:spPr>
          <a:xfrm flipH="1">
            <a:off x="7540839" y="-18407"/>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432000" y="362601"/>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73" name="직선 연결선 2072"/>
          <p:cNvCxnSpPr/>
          <p:nvPr/>
        </p:nvCxnSpPr>
        <p:spPr>
          <a:xfrm>
            <a:off x="2340000" y="1281600"/>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8F18CC-F756-474C-A497-FDB11B8F5F24}"/>
              </a:ext>
            </a:extLst>
          </p:cNvPr>
          <p:cNvSpPr txBox="1"/>
          <p:nvPr/>
        </p:nvSpPr>
        <p:spPr>
          <a:xfrm>
            <a:off x="327388" y="470260"/>
            <a:ext cx="2828659" cy="1077218"/>
          </a:xfrm>
          <a:prstGeom prst="rect">
            <a:avLst/>
          </a:prstGeom>
          <a:noFill/>
        </p:spPr>
        <p:txBody>
          <a:bodyPr wrap="none">
            <a:spAutoFit/>
          </a:bodyPr>
          <a:lstStyle/>
          <a:p>
            <a:pPr lvl="0">
              <a:defRPr lang="ko-KR" altLang="en-US"/>
            </a:pPr>
            <a:r>
              <a:rPr lang="en-US" altLang="ko-KR" sz="3200" spc="101" dirty="0">
                <a:ln w="9525">
                  <a:solidFill>
                    <a:srgbClr val="1B4281">
                      <a:alpha val="20000"/>
                    </a:srgbClr>
                  </a:solidFill>
                </a:ln>
                <a:solidFill>
                  <a:srgbClr val="303030"/>
                </a:solidFill>
                <a:latin typeface="나눔스퀘어_ac ExtraBold"/>
                <a:ea typeface="나눔스퀘어_ac ExtraBold"/>
              </a:rPr>
              <a:t>Decision Tree</a:t>
            </a:r>
          </a:p>
          <a:p>
            <a:pPr lvl="0">
              <a:defRPr lang="ko-KR" altLang="en-US"/>
            </a:pPr>
            <a:r>
              <a:rPr lang="en-US" altLang="ko-KR" sz="3200" u="sng" spc="101" dirty="0">
                <a:ln w="9525">
                  <a:solidFill>
                    <a:srgbClr val="1B4281">
                      <a:alpha val="20000"/>
                    </a:srgbClr>
                  </a:solidFill>
                </a:ln>
                <a:solidFill>
                  <a:schemeClr val="bg1">
                    <a:lumMod val="50000"/>
                  </a:schemeClr>
                </a:solidFill>
                <a:latin typeface="나눔스퀘어_ac ExtraBold"/>
                <a:ea typeface="나눔스퀘어_ac ExtraBold"/>
              </a:rPr>
              <a:t>CHAID</a:t>
            </a:r>
          </a:p>
        </p:txBody>
      </p:sp>
      <p:pic>
        <p:nvPicPr>
          <p:cNvPr id="3" name="그림 2" descr="스크린샷이(가) 표시된 사진&#10;&#10;자동 생성된 설명">
            <a:extLst>
              <a:ext uri="{FF2B5EF4-FFF2-40B4-BE49-F238E27FC236}">
                <a16:creationId xmlns:a16="http://schemas.microsoft.com/office/drawing/2014/main" id="{95EC4A4C-9BAD-4CF4-87F4-DE0446732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034" y="2717248"/>
            <a:ext cx="9011113" cy="3727642"/>
          </a:xfrm>
          <a:prstGeom prst="rect">
            <a:avLst/>
          </a:prstGeom>
        </p:spPr>
      </p:pic>
      <p:sp>
        <p:nvSpPr>
          <p:cNvPr id="15" name="사각형: 잘린 대각선 방향 모서리 14">
            <a:extLst>
              <a:ext uri="{FF2B5EF4-FFF2-40B4-BE49-F238E27FC236}">
                <a16:creationId xmlns:a16="http://schemas.microsoft.com/office/drawing/2014/main" id="{3E135714-43D6-4050-8C83-CD05627B5CFB}"/>
              </a:ext>
            </a:extLst>
          </p:cNvPr>
          <p:cNvSpPr/>
          <p:nvPr/>
        </p:nvSpPr>
        <p:spPr>
          <a:xfrm>
            <a:off x="620677" y="1720275"/>
            <a:ext cx="5475323" cy="2396683"/>
          </a:xfrm>
          <a:prstGeom prst="snip2DiagRect">
            <a:avLst>
              <a:gd name="adj1" fmla="val 0"/>
              <a:gd name="adj2" fmla="val 16667"/>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anchor="ctr">
            <a:noAutofit/>
          </a:bodyPr>
          <a:lstStyle/>
          <a:p>
            <a:pPr marL="342900" lvl="0" indent="-342900" latinLnBrk="0">
              <a:lnSpc>
                <a:spcPct val="107000"/>
              </a:lnSpc>
              <a:buSzPts val="1000"/>
              <a:buFont typeface="Symbol" panose="05050102010706020507" pitchFamily="18" charset="2"/>
              <a:buChar char=""/>
              <a:tabLst>
                <a:tab pos="457200" algn="l"/>
              </a:tabLst>
            </a:pPr>
            <a:r>
              <a:rPr lang="en-US" altLang="ko-KR" sz="1300" kern="0" dirty="0">
                <a:latin typeface="나눔고딕"/>
                <a:ea typeface="굴림" panose="020B0600000101010101" pitchFamily="50" charset="-127"/>
                <a:cs typeface="굴림" panose="020B0600000101010101" pitchFamily="50" charset="-127"/>
              </a:rPr>
              <a:t>1 </a:t>
            </a:r>
            <a:r>
              <a:rPr lang="en-US" altLang="ko-KR" sz="1300" kern="0" dirty="0" err="1">
                <a:latin typeface="나눔고딕"/>
                <a:ea typeface="굴림" panose="020B0600000101010101" pitchFamily="50" charset="-127"/>
                <a:cs typeface="굴림" panose="020B0600000101010101" pitchFamily="50" charset="-127"/>
              </a:rPr>
              <a:t>특정</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ea typeface="굴림" panose="020B0600000101010101" pitchFamily="50" charset="-127"/>
                <a:cs typeface="굴림" panose="020B0600000101010101" pitchFamily="50" charset="-127"/>
              </a:rPr>
              <a:t>감염성</a:t>
            </a:r>
            <a:r>
              <a:rPr lang="en-US" altLang="ko-KR" sz="1300" kern="0" dirty="0">
                <a:latin typeface="나눔고딕"/>
                <a:ea typeface="굴림" panose="020B0600000101010101" pitchFamily="50" charset="-127"/>
                <a:cs typeface="굴림" panose="020B0600000101010101" pitchFamily="50" charset="-127"/>
              </a:rPr>
              <a:t> 및 </a:t>
            </a:r>
            <a:r>
              <a:rPr lang="en-US" altLang="ko-KR" sz="1300" kern="0" dirty="0" err="1">
                <a:latin typeface="나눔고딕"/>
                <a:ea typeface="굴림" panose="020B0600000101010101" pitchFamily="50" charset="-127"/>
                <a:cs typeface="굴림" panose="020B0600000101010101" pitchFamily="50" charset="-127"/>
              </a:rPr>
              <a:t>기생충성</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ea typeface="굴림" panose="020B0600000101010101" pitchFamily="50" charset="-127"/>
                <a:cs typeface="굴림" panose="020B0600000101010101" pitchFamily="50" charset="-127"/>
              </a:rPr>
              <a:t>질환</a:t>
            </a:r>
            <a:endParaRPr lang="ko-KR" altLang="ko-KR" sz="1300" kern="100" dirty="0">
              <a:latin typeface="나눔고딕"/>
              <a:cs typeface="Times New Roman" panose="02020603050405020304" pitchFamily="18" charset="0"/>
            </a:endParaRPr>
          </a:p>
          <a:p>
            <a:pPr marL="342900" lvl="0" indent="-342900" latinLnBrk="0">
              <a:lnSpc>
                <a:spcPct val="107000"/>
              </a:lnSpc>
              <a:buSzPts val="1000"/>
              <a:buFont typeface="Symbol" panose="05050102010706020507" pitchFamily="18" charset="2"/>
              <a:buChar char=""/>
              <a:tabLst>
                <a:tab pos="457200" algn="l"/>
              </a:tabLst>
            </a:pPr>
            <a:r>
              <a:rPr lang="en-US" altLang="ko-KR" sz="1300" kern="0" dirty="0">
                <a:latin typeface="나눔고딕"/>
                <a:ea typeface="굴림" panose="020B0600000101010101" pitchFamily="50" charset="-127"/>
                <a:cs typeface="굴림" panose="020B0600000101010101" pitchFamily="50" charset="-127"/>
              </a:rPr>
              <a:t>2 </a:t>
            </a:r>
            <a:r>
              <a:rPr lang="en-US" altLang="ko-KR" sz="1300" kern="0" dirty="0" err="1">
                <a:latin typeface="나눔고딕"/>
                <a:cs typeface="굴림" panose="020B0600000101010101" pitchFamily="50" charset="-127"/>
              </a:rPr>
              <a:t>신생물</a:t>
            </a:r>
            <a:endParaRPr lang="ko-KR" altLang="ko-KR" sz="1300" kern="100" dirty="0">
              <a:latin typeface="나눔고딕"/>
              <a:cs typeface="Times New Roman" panose="02020603050405020304" pitchFamily="18" charset="0"/>
            </a:endParaRPr>
          </a:p>
          <a:p>
            <a:pPr marL="342900" lvl="0" indent="-342900" latinLnBrk="0">
              <a:lnSpc>
                <a:spcPct val="107000"/>
              </a:lnSpc>
              <a:buSzPts val="1000"/>
              <a:buFont typeface="Symbol" panose="05050102010706020507" pitchFamily="18" charset="2"/>
              <a:buChar char=""/>
              <a:tabLst>
                <a:tab pos="457200" algn="l"/>
              </a:tabLst>
            </a:pPr>
            <a:r>
              <a:rPr lang="en-US" altLang="ko-KR" sz="1300" kern="0" dirty="0">
                <a:latin typeface="나눔고딕"/>
                <a:ea typeface="굴림" panose="020B0600000101010101" pitchFamily="50" charset="-127"/>
                <a:cs typeface="굴림" panose="020B0600000101010101" pitchFamily="50" charset="-127"/>
              </a:rPr>
              <a:t>3. </a:t>
            </a:r>
            <a:r>
              <a:rPr lang="en-US" altLang="ko-KR" sz="1300" kern="0" dirty="0" err="1">
                <a:latin typeface="나눔고딕"/>
                <a:cs typeface="굴림" panose="020B0600000101010101" pitchFamily="50" charset="-127"/>
              </a:rPr>
              <a:t>혈액</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a:latin typeface="나눔고딕"/>
                <a:cs typeface="굴림" panose="020B0600000101010101" pitchFamily="50" charset="-127"/>
              </a:rPr>
              <a:t>및</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조혈기관의</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질환과</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면역메커니즘을</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침범한</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특정</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장애</a:t>
            </a:r>
            <a:endParaRPr lang="ko-KR" altLang="ko-KR" sz="1300" kern="100" dirty="0">
              <a:latin typeface="나눔고딕"/>
              <a:cs typeface="Times New Roman" panose="02020603050405020304" pitchFamily="18" charset="0"/>
            </a:endParaRPr>
          </a:p>
          <a:p>
            <a:pPr marL="342900" lvl="0" indent="-342900" latinLnBrk="0">
              <a:lnSpc>
                <a:spcPct val="107000"/>
              </a:lnSpc>
              <a:buSzPts val="1000"/>
              <a:buFont typeface="Symbol" panose="05050102010706020507" pitchFamily="18" charset="2"/>
              <a:buChar char=""/>
              <a:tabLst>
                <a:tab pos="457200" algn="l"/>
              </a:tabLst>
            </a:pPr>
            <a:r>
              <a:rPr lang="en-US" altLang="ko-KR" sz="1300" kern="0" dirty="0">
                <a:latin typeface="나눔고딕"/>
                <a:ea typeface="굴림" panose="020B0600000101010101" pitchFamily="50" charset="-127"/>
                <a:cs typeface="굴림" panose="020B0600000101010101" pitchFamily="50" charset="-127"/>
              </a:rPr>
              <a:t>6. </a:t>
            </a:r>
            <a:r>
              <a:rPr lang="en-US" altLang="ko-KR" sz="1300" kern="0" dirty="0" err="1">
                <a:latin typeface="나눔고딕"/>
                <a:cs typeface="굴림" panose="020B0600000101010101" pitchFamily="50" charset="-127"/>
              </a:rPr>
              <a:t>신경계통의</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질환</a:t>
            </a:r>
            <a:r>
              <a:rPr lang="en-US" altLang="ko-KR" sz="1300" kern="0" dirty="0">
                <a:latin typeface="나눔고딕"/>
                <a:ea typeface="굴림" panose="020B0600000101010101" pitchFamily="50" charset="-127"/>
                <a:cs typeface="굴림" panose="020B0600000101010101" pitchFamily="50" charset="-127"/>
              </a:rPr>
              <a:t> </a:t>
            </a:r>
            <a:endParaRPr lang="ko-KR" altLang="ko-KR" sz="1300" kern="100" dirty="0">
              <a:latin typeface="나눔고딕"/>
              <a:cs typeface="Times New Roman" panose="02020603050405020304" pitchFamily="18" charset="0"/>
            </a:endParaRPr>
          </a:p>
          <a:p>
            <a:pPr marL="342900" lvl="0" indent="-342900" latinLnBrk="0">
              <a:lnSpc>
                <a:spcPct val="107000"/>
              </a:lnSpc>
              <a:buSzPts val="1000"/>
              <a:buFont typeface="Symbol" panose="05050102010706020507" pitchFamily="18" charset="2"/>
              <a:buChar char=""/>
              <a:tabLst>
                <a:tab pos="457200" algn="l"/>
              </a:tabLst>
            </a:pPr>
            <a:r>
              <a:rPr lang="en-US" altLang="ko-KR" sz="1300" kern="0" dirty="0">
                <a:latin typeface="나눔고딕"/>
                <a:ea typeface="굴림" panose="020B0600000101010101" pitchFamily="50" charset="-127"/>
                <a:cs typeface="굴림" panose="020B0600000101010101" pitchFamily="50" charset="-127"/>
              </a:rPr>
              <a:t>15. </a:t>
            </a:r>
            <a:r>
              <a:rPr lang="en-US" altLang="ko-KR" sz="1300" kern="0" dirty="0" err="1">
                <a:latin typeface="나눔고딕"/>
                <a:cs typeface="굴림" panose="020B0600000101010101" pitchFamily="50" charset="-127"/>
              </a:rPr>
              <a:t>임신</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출산</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a:latin typeface="나눔고딕"/>
                <a:cs typeface="굴림" panose="020B0600000101010101" pitchFamily="50" charset="-127"/>
              </a:rPr>
              <a:t>및</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산후기</a:t>
            </a:r>
            <a:r>
              <a:rPr lang="en-US" altLang="ko-KR" sz="1300" kern="0" dirty="0">
                <a:latin typeface="나눔고딕"/>
                <a:ea typeface="굴림" panose="020B0600000101010101" pitchFamily="50" charset="-127"/>
                <a:cs typeface="굴림" panose="020B0600000101010101" pitchFamily="50" charset="-127"/>
              </a:rPr>
              <a:t> </a:t>
            </a:r>
            <a:endParaRPr lang="ko-KR" altLang="ko-KR" sz="1300" kern="100" dirty="0">
              <a:latin typeface="나눔고딕"/>
              <a:cs typeface="Times New Roman" panose="02020603050405020304" pitchFamily="18" charset="0"/>
            </a:endParaRPr>
          </a:p>
          <a:p>
            <a:pPr marL="342900" lvl="0" indent="-342900" latinLnBrk="0">
              <a:lnSpc>
                <a:spcPct val="107000"/>
              </a:lnSpc>
              <a:buSzPts val="1000"/>
              <a:buFont typeface="Symbol" panose="05050102010706020507" pitchFamily="18" charset="2"/>
              <a:buChar char=""/>
              <a:tabLst>
                <a:tab pos="457200" algn="l"/>
              </a:tabLst>
            </a:pPr>
            <a:r>
              <a:rPr lang="en-US" altLang="ko-KR" sz="1300" kern="0" dirty="0">
                <a:latin typeface="나눔고딕"/>
                <a:ea typeface="굴림" panose="020B0600000101010101" pitchFamily="50" charset="-127"/>
                <a:cs typeface="굴림" panose="020B0600000101010101" pitchFamily="50" charset="-127"/>
              </a:rPr>
              <a:t>16. </a:t>
            </a:r>
            <a:r>
              <a:rPr lang="en-US" altLang="ko-KR" sz="1300" kern="0" dirty="0" err="1">
                <a:latin typeface="나눔고딕"/>
                <a:cs typeface="굴림" panose="020B0600000101010101" pitchFamily="50" charset="-127"/>
              </a:rPr>
              <a:t>출생전후기에</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기원한</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특정</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병태</a:t>
            </a:r>
            <a:r>
              <a:rPr lang="en-US" altLang="ko-KR" sz="1300" kern="0" dirty="0">
                <a:latin typeface="나눔고딕"/>
                <a:ea typeface="굴림" panose="020B0600000101010101" pitchFamily="50" charset="-127"/>
                <a:cs typeface="굴림" panose="020B0600000101010101" pitchFamily="50" charset="-127"/>
              </a:rPr>
              <a:t> </a:t>
            </a:r>
            <a:endParaRPr lang="ko-KR" altLang="ko-KR" sz="1300" kern="100" dirty="0">
              <a:latin typeface="나눔고딕"/>
              <a:cs typeface="Times New Roman" panose="02020603050405020304" pitchFamily="18" charset="0"/>
            </a:endParaRPr>
          </a:p>
          <a:p>
            <a:pPr marL="342900" lvl="0" indent="-342900" latinLnBrk="0">
              <a:lnSpc>
                <a:spcPct val="107000"/>
              </a:lnSpc>
              <a:buSzPts val="1000"/>
              <a:buFont typeface="Symbol" panose="05050102010706020507" pitchFamily="18" charset="2"/>
              <a:buChar char=""/>
              <a:tabLst>
                <a:tab pos="457200" algn="l"/>
              </a:tabLst>
            </a:pPr>
            <a:r>
              <a:rPr lang="en-US" altLang="ko-KR" sz="1300" kern="0" dirty="0">
                <a:latin typeface="나눔고딕"/>
                <a:ea typeface="굴림" panose="020B0600000101010101" pitchFamily="50" charset="-127"/>
                <a:cs typeface="굴림" panose="020B0600000101010101" pitchFamily="50" charset="-127"/>
              </a:rPr>
              <a:t>17 </a:t>
            </a:r>
            <a:r>
              <a:rPr lang="en-US" altLang="ko-KR" sz="1300" kern="0" dirty="0" err="1">
                <a:latin typeface="나눔고딕"/>
                <a:cs typeface="굴림" panose="020B0600000101010101" pitchFamily="50" charset="-127"/>
              </a:rPr>
              <a:t>선천기형</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변형</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a:latin typeface="나눔고딕"/>
                <a:cs typeface="굴림" panose="020B0600000101010101" pitchFamily="50" charset="-127"/>
              </a:rPr>
              <a:t>및</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염색체이상</a:t>
            </a:r>
            <a:r>
              <a:rPr lang="en-US" altLang="ko-KR" sz="1300" kern="0" dirty="0">
                <a:latin typeface="나눔고딕"/>
                <a:ea typeface="굴림" panose="020B0600000101010101" pitchFamily="50" charset="-127"/>
                <a:cs typeface="굴림" panose="020B0600000101010101" pitchFamily="50" charset="-127"/>
              </a:rPr>
              <a:t> </a:t>
            </a:r>
            <a:endParaRPr lang="ko-KR" altLang="ko-KR" sz="1300" kern="100" dirty="0">
              <a:latin typeface="나눔고딕"/>
              <a:cs typeface="Times New Roman" panose="02020603050405020304" pitchFamily="18" charset="0"/>
            </a:endParaRPr>
          </a:p>
          <a:p>
            <a:pPr marL="342900" lvl="0" indent="-342900" latinLnBrk="0">
              <a:lnSpc>
                <a:spcPct val="107000"/>
              </a:lnSpc>
              <a:buSzPts val="1000"/>
              <a:buFont typeface="Symbol" panose="05050102010706020507" pitchFamily="18" charset="2"/>
              <a:buChar char=""/>
              <a:tabLst>
                <a:tab pos="457200" algn="l"/>
              </a:tabLst>
            </a:pPr>
            <a:r>
              <a:rPr lang="en-US" altLang="ko-KR" sz="1300" kern="0" dirty="0">
                <a:latin typeface="나눔고딕"/>
                <a:ea typeface="굴림" panose="020B0600000101010101" pitchFamily="50" charset="-127"/>
                <a:cs typeface="굴림" panose="020B0600000101010101" pitchFamily="50" charset="-127"/>
              </a:rPr>
              <a:t>19 </a:t>
            </a:r>
            <a:r>
              <a:rPr lang="en-US" altLang="ko-KR" sz="1300" kern="0" dirty="0" err="1">
                <a:latin typeface="나눔고딕"/>
                <a:ea typeface="굴림" panose="020B0600000101010101" pitchFamily="50" charset="-127"/>
                <a:cs typeface="굴림" panose="020B0600000101010101" pitchFamily="50" charset="-127"/>
              </a:rPr>
              <a:t>손상</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ea typeface="굴림" panose="020B0600000101010101" pitchFamily="50" charset="-127"/>
                <a:cs typeface="굴림" panose="020B0600000101010101" pitchFamily="50" charset="-127"/>
              </a:rPr>
              <a:t>중독</a:t>
            </a:r>
            <a:r>
              <a:rPr lang="en-US" altLang="ko-KR" sz="1300" kern="0" dirty="0">
                <a:latin typeface="나눔고딕"/>
                <a:ea typeface="굴림" panose="020B0600000101010101" pitchFamily="50" charset="-127"/>
                <a:cs typeface="굴림" panose="020B0600000101010101" pitchFamily="50" charset="-127"/>
              </a:rPr>
              <a:t> 및 </a:t>
            </a:r>
            <a:r>
              <a:rPr lang="en-US" altLang="ko-KR" sz="1300" kern="0" dirty="0" err="1">
                <a:latin typeface="나눔고딕"/>
                <a:ea typeface="굴림" panose="020B0600000101010101" pitchFamily="50" charset="-127"/>
                <a:cs typeface="굴림" panose="020B0600000101010101" pitchFamily="50" charset="-127"/>
              </a:rPr>
              <a:t>외인에</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ea typeface="굴림" panose="020B0600000101010101" pitchFamily="50" charset="-127"/>
                <a:cs typeface="굴림" panose="020B0600000101010101" pitchFamily="50" charset="-127"/>
              </a:rPr>
              <a:t>의한</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ea typeface="굴림" panose="020B0600000101010101" pitchFamily="50" charset="-127"/>
                <a:cs typeface="굴림" panose="020B0600000101010101" pitchFamily="50" charset="-127"/>
              </a:rPr>
              <a:t>특정</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ea typeface="굴림" panose="020B0600000101010101" pitchFamily="50" charset="-127"/>
                <a:cs typeface="굴림" panose="020B0600000101010101" pitchFamily="50" charset="-127"/>
              </a:rPr>
              <a:t>기타</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ea typeface="굴림" panose="020B0600000101010101" pitchFamily="50" charset="-127"/>
                <a:cs typeface="굴림" panose="020B0600000101010101" pitchFamily="50" charset="-127"/>
              </a:rPr>
              <a:t>결과</a:t>
            </a:r>
            <a:r>
              <a:rPr lang="en-US" altLang="ko-KR" sz="1300" kern="0" dirty="0">
                <a:latin typeface="나눔고딕"/>
                <a:ea typeface="굴림" panose="020B0600000101010101" pitchFamily="50" charset="-127"/>
                <a:cs typeface="굴림" panose="020B0600000101010101" pitchFamily="50" charset="-127"/>
              </a:rPr>
              <a:t> </a:t>
            </a:r>
            <a:endParaRPr lang="en-US" altLang="ko-KR" sz="1300" kern="100" dirty="0">
              <a:latin typeface="나눔고딕"/>
              <a:cs typeface="Times New Roman" panose="02020603050405020304" pitchFamily="18" charset="0"/>
            </a:endParaRPr>
          </a:p>
          <a:p>
            <a:pPr marL="342900" lvl="0" indent="-342900" latinLnBrk="0">
              <a:lnSpc>
                <a:spcPct val="107000"/>
              </a:lnSpc>
              <a:buSzPts val="1000"/>
              <a:buFont typeface="Symbol" panose="05050102010706020507" pitchFamily="18" charset="2"/>
              <a:buChar char=""/>
              <a:tabLst>
                <a:tab pos="457200" algn="l"/>
              </a:tabLst>
            </a:pPr>
            <a:r>
              <a:rPr lang="en-US" altLang="ko-KR" sz="1300" kern="0" dirty="0">
                <a:latin typeface="나눔고딕"/>
                <a:ea typeface="굴림" panose="020B0600000101010101" pitchFamily="50" charset="-127"/>
                <a:cs typeface="굴림" panose="020B0600000101010101" pitchFamily="50" charset="-127"/>
              </a:rPr>
              <a:t>21. </a:t>
            </a:r>
            <a:r>
              <a:rPr lang="en-US" altLang="ko-KR" sz="1300" kern="0" dirty="0" err="1">
                <a:latin typeface="나눔고딕"/>
                <a:cs typeface="굴림" panose="020B0600000101010101" pitchFamily="50" charset="-127"/>
              </a:rPr>
              <a:t>건강상태</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a:latin typeface="나눔고딕"/>
                <a:cs typeface="굴림" panose="020B0600000101010101" pitchFamily="50" charset="-127"/>
              </a:rPr>
              <a:t>및</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보건서비스</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접촉에</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영향을</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주는</a:t>
            </a:r>
            <a:r>
              <a:rPr lang="en-US" altLang="ko-KR" sz="1300" kern="0" dirty="0">
                <a:latin typeface="나눔고딕"/>
                <a:ea typeface="굴림" panose="020B0600000101010101" pitchFamily="50" charset="-127"/>
                <a:cs typeface="굴림" panose="020B0600000101010101" pitchFamily="50" charset="-127"/>
              </a:rPr>
              <a:t> </a:t>
            </a:r>
            <a:r>
              <a:rPr lang="en-US" altLang="ko-KR" sz="1300" kern="0" dirty="0" err="1">
                <a:latin typeface="나눔고딕"/>
                <a:cs typeface="굴림" panose="020B0600000101010101" pitchFamily="50" charset="-127"/>
              </a:rPr>
              <a:t>요인</a:t>
            </a:r>
            <a:endParaRPr lang="ko-KR" altLang="en-US" sz="1300" dirty="0">
              <a:latin typeface="나눔고딕"/>
            </a:endParaRPr>
          </a:p>
        </p:txBody>
      </p:sp>
      <p:sp>
        <p:nvSpPr>
          <p:cNvPr id="5" name="순서도: 연결자 4">
            <a:extLst>
              <a:ext uri="{FF2B5EF4-FFF2-40B4-BE49-F238E27FC236}">
                <a16:creationId xmlns:a16="http://schemas.microsoft.com/office/drawing/2014/main" id="{CA2CE8EE-EA9C-4029-A191-F5B4FE34BB01}"/>
              </a:ext>
            </a:extLst>
          </p:cNvPr>
          <p:cNvSpPr/>
          <p:nvPr/>
        </p:nvSpPr>
        <p:spPr>
          <a:xfrm>
            <a:off x="2601874" y="4748350"/>
            <a:ext cx="2450186" cy="1748790"/>
          </a:xfrm>
          <a:prstGeom prst="flowChartConnector">
            <a:avLst/>
          </a:pr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6">
            <a:extLst>
              <a:ext uri="{FF2B5EF4-FFF2-40B4-BE49-F238E27FC236}">
                <a16:creationId xmlns:a16="http://schemas.microsoft.com/office/drawing/2014/main" id="{D9104413-C472-4360-A41D-CA5C55D22ECC}"/>
              </a:ext>
            </a:extLst>
          </p:cNvPr>
          <p:cNvSpPr txBox="1"/>
          <p:nvPr/>
        </p:nvSpPr>
        <p:spPr>
          <a:xfrm>
            <a:off x="10252710" y="359038"/>
            <a:ext cx="1515321" cy="584775"/>
          </a:xfrm>
          <a:prstGeom prst="rect">
            <a:avLst/>
          </a:prstGeom>
          <a:noFill/>
        </p:spPr>
        <p:txBody>
          <a:bodyPr wrap="square">
            <a:spAutoFit/>
          </a:bodyPr>
          <a:lstStyle/>
          <a:p>
            <a:pPr lvl="0">
              <a:defRPr lang="ko-KR" altLang="en-US"/>
            </a:pPr>
            <a:r>
              <a:rPr lang="ko-KR" altLang="en-US" sz="3200" spc="101">
                <a:ln w="9525">
                  <a:solidFill>
                    <a:srgbClr val="1B4281">
                      <a:alpha val="20000"/>
                    </a:srgbClr>
                  </a:solidFill>
                </a:ln>
                <a:solidFill>
                  <a:srgbClr val="303030"/>
                </a:solidFill>
                <a:latin typeface="나눔스퀘어_ac ExtraBold"/>
                <a:ea typeface="나눔스퀘어_ac ExtraBold"/>
              </a:rPr>
              <a:t>고가형</a:t>
            </a:r>
            <a:endParaRPr lang="ko-KR" altLang="en-US" sz="3200" spc="101" dirty="0">
              <a:ln w="9525">
                <a:solidFill>
                  <a:srgbClr val="1B4281">
                    <a:alpha val="20000"/>
                  </a:srgbClr>
                </a:solidFill>
              </a:ln>
              <a:solidFill>
                <a:srgbClr val="303030"/>
              </a:solidFill>
              <a:latin typeface="나눔스퀘어_ac ExtraBold"/>
              <a:ea typeface="나눔스퀘어_ac ExtraBold"/>
            </a:endParaRPr>
          </a:p>
        </p:txBody>
      </p:sp>
    </p:spTree>
    <p:extLst>
      <p:ext uri="{BB962C8B-B14F-4D97-AF65-F5344CB8AC3E}">
        <p14:creationId xmlns:p14="http://schemas.microsoft.com/office/powerpoint/2010/main" val="201726251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각 삼각형 39"/>
          <p:cNvSpPr/>
          <p:nvPr/>
        </p:nvSpPr>
        <p:spPr>
          <a:xfrm flipH="1">
            <a:off x="7546312" y="97972"/>
            <a:ext cx="4533482" cy="6662057"/>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latin typeface="나눔바른고딕"/>
              <a:ea typeface="나눔바른고딕"/>
            </a:endParaRPr>
          </a:p>
        </p:txBody>
      </p:sp>
      <p:sp>
        <p:nvSpPr>
          <p:cNvPr id="41" name="직각 삼각형 40"/>
          <p:cNvSpPr/>
          <p:nvPr/>
        </p:nvSpPr>
        <p:spPr>
          <a:xfrm rot="10800000" flipH="1">
            <a:off x="112207" y="97972"/>
            <a:ext cx="4533482" cy="6662057"/>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6" name="직사각형 5"/>
          <p:cNvSpPr/>
          <p:nvPr/>
        </p:nvSpPr>
        <p:spPr>
          <a:xfrm>
            <a:off x="112207" y="97972"/>
            <a:ext cx="11967587" cy="66620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nvGrpSpPr>
          <p:cNvPr id="15" name="그룹 14"/>
          <p:cNvGrpSpPr/>
          <p:nvPr/>
        </p:nvGrpSpPr>
        <p:grpSpPr>
          <a:xfrm>
            <a:off x="1062149" y="868274"/>
            <a:ext cx="2203617" cy="796397"/>
            <a:chOff x="1302869" y="886149"/>
            <a:chExt cx="2203617" cy="796397"/>
          </a:xfrm>
        </p:grpSpPr>
        <p:sp>
          <p:nvSpPr>
            <p:cNvPr id="16" name="TextBox 15"/>
            <p:cNvSpPr txBox="1"/>
            <p:nvPr/>
          </p:nvSpPr>
          <p:spPr>
            <a:xfrm>
              <a:off x="1302869" y="886149"/>
              <a:ext cx="2124916" cy="444271"/>
            </a:xfrm>
            <a:prstGeom prst="rect">
              <a:avLst/>
            </a:prstGeom>
            <a:noFill/>
          </p:spPr>
          <p:txBody>
            <a:bodyPr wrap="none">
              <a:spAutoFit/>
            </a:bodyPr>
            <a:lstStyle/>
            <a:p>
              <a:pPr lvl="0">
                <a:defRPr lang="ko-KR" altLang="en-US"/>
              </a:pPr>
              <a:r>
                <a:rPr lang="en-US" altLang="ko-KR" sz="2400">
                  <a:ln w="9525">
                    <a:solidFill>
                      <a:schemeClr val="tx1">
                        <a:lumMod val="75000"/>
                        <a:lumOff val="25000"/>
                        <a:alpha val="30000"/>
                      </a:schemeClr>
                    </a:solidFill>
                  </a:ln>
                  <a:solidFill>
                    <a:schemeClr val="bg2">
                      <a:lumMod val="50000"/>
                    </a:schemeClr>
                  </a:solidFill>
                  <a:latin typeface="나눔고딕"/>
                  <a:ea typeface="나눔고딕"/>
                </a:rPr>
                <a:t>DATA MINING</a:t>
              </a:r>
              <a:endParaRPr lang="en-US" altLang="ko-KR" sz="2400">
                <a:solidFill>
                  <a:schemeClr val="bg2">
                    <a:lumMod val="50000"/>
                  </a:schemeClr>
                </a:solidFill>
                <a:latin typeface="나눔고딕"/>
                <a:ea typeface="나눔고딕"/>
              </a:endParaRPr>
            </a:p>
          </p:txBody>
        </p:sp>
        <p:sp>
          <p:nvSpPr>
            <p:cNvPr id="20" name="TextBox 19"/>
            <p:cNvSpPr txBox="1"/>
            <p:nvPr/>
          </p:nvSpPr>
          <p:spPr>
            <a:xfrm>
              <a:off x="1302870" y="1220881"/>
              <a:ext cx="2182065" cy="461665"/>
            </a:xfrm>
            <a:prstGeom prst="rect">
              <a:avLst/>
            </a:prstGeom>
            <a:noFill/>
          </p:spPr>
          <p:txBody>
            <a:bodyPr wrap="none">
              <a:spAutoFit/>
            </a:bodyPr>
            <a:lstStyle/>
            <a:p>
              <a:pPr lvl="0">
                <a:defRPr lang="ko-KR" altLang="en-US"/>
              </a:pPr>
              <a:r>
                <a:rPr lang="en-US" altLang="ko-KR" sz="2400">
                  <a:ln w="9525">
                    <a:solidFill>
                      <a:schemeClr val="tx1">
                        <a:lumMod val="75000"/>
                        <a:lumOff val="25000"/>
                        <a:alpha val="30000"/>
                      </a:schemeClr>
                    </a:solidFill>
                  </a:ln>
                  <a:solidFill>
                    <a:schemeClr val="bg2">
                      <a:lumMod val="50000"/>
                    </a:schemeClr>
                  </a:solidFill>
                  <a:latin typeface="나눔고딕"/>
                  <a:ea typeface="나눔고딕"/>
                </a:rPr>
                <a:t>APPLICATION</a:t>
              </a:r>
              <a:endParaRPr lang="en-US" altLang="ko-KR" sz="2400">
                <a:solidFill>
                  <a:schemeClr val="bg2">
                    <a:lumMod val="50000"/>
                  </a:schemeClr>
                </a:solidFill>
                <a:latin typeface="나눔고딕"/>
                <a:ea typeface="나눔고딕"/>
              </a:endParaRPr>
            </a:p>
          </p:txBody>
        </p:sp>
      </p:grpSp>
      <p:cxnSp>
        <p:nvCxnSpPr>
          <p:cNvPr id="21" name="직선 연결선 20"/>
          <p:cNvCxnSpPr/>
          <p:nvPr/>
        </p:nvCxnSpPr>
        <p:spPr>
          <a:xfrm>
            <a:off x="1402080" y="1747520"/>
            <a:ext cx="0" cy="1432560"/>
          </a:xfrm>
          <a:prstGeom prst="line">
            <a:avLst/>
          </a:prstGeom>
          <a:ln>
            <a:solidFill>
              <a:schemeClr val="bg2">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flipH="1">
            <a:off x="1874520" y="3398520"/>
            <a:ext cx="1060768" cy="0"/>
          </a:xfrm>
          <a:prstGeom prst="line">
            <a:avLst/>
          </a:prstGeom>
          <a:ln>
            <a:solidFill>
              <a:schemeClr val="bg2">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4" name="직사각형 23"/>
          <p:cNvSpPr/>
          <p:nvPr/>
        </p:nvSpPr>
        <p:spPr>
          <a:xfrm>
            <a:off x="1023257" y="3208194"/>
            <a:ext cx="887458" cy="369332"/>
          </a:xfrm>
          <a:prstGeom prst="rect">
            <a:avLst/>
          </a:prstGeom>
        </p:spPr>
        <p:txBody>
          <a:bodyPr wrap="none">
            <a:spAutoFit/>
          </a:bodyPr>
          <a:lstStyle/>
          <a:p>
            <a:pPr lvl="0">
              <a:defRPr lang="ko-KR" altLang="en-US"/>
            </a:pPr>
            <a:r>
              <a:rPr lang="en-US" altLang="ko-KR">
                <a:ln w="9525">
                  <a:solidFill>
                    <a:schemeClr val="bg2">
                      <a:lumMod val="50000"/>
                      <a:alpha val="50000"/>
                    </a:schemeClr>
                  </a:solidFill>
                </a:ln>
                <a:solidFill>
                  <a:schemeClr val="bg2">
                    <a:lumMod val="50000"/>
                  </a:schemeClr>
                </a:solidFill>
                <a:latin typeface="나눔고딕"/>
                <a:ea typeface="나눔고딕"/>
              </a:rPr>
              <a:t>INDEX</a:t>
            </a:r>
            <a:endParaRPr lang="ko-KR" altLang="en-US">
              <a:ln w="9525">
                <a:solidFill>
                  <a:schemeClr val="bg2">
                    <a:lumMod val="50000"/>
                    <a:alpha val="50000"/>
                  </a:schemeClr>
                </a:solidFill>
              </a:ln>
              <a:solidFill>
                <a:schemeClr val="bg2">
                  <a:lumMod val="50000"/>
                </a:schemeClr>
              </a:solidFill>
              <a:latin typeface="나눔고딕"/>
              <a:ea typeface="나눔고딕"/>
            </a:endParaRPr>
          </a:p>
        </p:txBody>
      </p:sp>
      <p:sp>
        <p:nvSpPr>
          <p:cNvPr id="26" name="이등변 삼각형 25"/>
          <p:cNvSpPr/>
          <p:nvPr/>
        </p:nvSpPr>
        <p:spPr>
          <a:xfrm>
            <a:off x="3044224" y="3283942"/>
            <a:ext cx="196257" cy="169188"/>
          </a:xfrm>
          <a:prstGeom prst="triangle">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chemeClr val="tx1">
                    <a:lumMod val="75000"/>
                    <a:lumOff val="25000"/>
                    <a:alpha val="30000"/>
                  </a:schemeClr>
                </a:solidFill>
              </a:ln>
              <a:solidFill>
                <a:schemeClr val="bg2">
                  <a:lumMod val="50000"/>
                </a:schemeClr>
              </a:solidFill>
            </a:endParaRPr>
          </a:p>
        </p:txBody>
      </p:sp>
      <p:sp>
        <p:nvSpPr>
          <p:cNvPr id="27" name="직사각형 26"/>
          <p:cNvSpPr/>
          <p:nvPr/>
        </p:nvSpPr>
        <p:spPr>
          <a:xfrm>
            <a:off x="2943497" y="3482514"/>
            <a:ext cx="1558018" cy="369332"/>
          </a:xfrm>
          <a:prstGeom prst="rect">
            <a:avLst/>
          </a:prstGeom>
        </p:spPr>
        <p:txBody>
          <a:bodyPr wrap="none">
            <a:spAutoFit/>
          </a:bodyPr>
          <a:lstStyle/>
          <a:p>
            <a:pPr lvl="0">
              <a:defRPr lang="ko-KR" altLang="en-US"/>
            </a:pPr>
            <a:r>
              <a:rPr lang="en-US" altLang="ko-KR">
                <a:ln w="9525">
                  <a:solidFill>
                    <a:schemeClr val="tx1">
                      <a:lumMod val="75000"/>
                      <a:lumOff val="25000"/>
                      <a:alpha val="30000"/>
                    </a:schemeClr>
                  </a:solidFill>
                </a:ln>
                <a:solidFill>
                  <a:schemeClr val="bg2">
                    <a:lumMod val="50000"/>
                  </a:schemeClr>
                </a:solidFill>
                <a:latin typeface="나눔바른고딕"/>
                <a:ea typeface="나눔바른고딕"/>
              </a:rPr>
              <a:t>About Project</a:t>
            </a:r>
            <a:endParaRPr lang="en-US" altLang="ko-KR">
              <a:solidFill>
                <a:schemeClr val="bg2">
                  <a:lumMod val="50000"/>
                </a:schemeClr>
              </a:solidFill>
              <a:latin typeface="나눔바른고딕"/>
              <a:ea typeface="나눔바른고딕"/>
            </a:endParaRPr>
          </a:p>
        </p:txBody>
      </p:sp>
      <p:sp>
        <p:nvSpPr>
          <p:cNvPr id="28" name="직사각형 27"/>
          <p:cNvSpPr/>
          <p:nvPr/>
        </p:nvSpPr>
        <p:spPr>
          <a:xfrm>
            <a:off x="2935288" y="3850660"/>
            <a:ext cx="1232852" cy="523220"/>
          </a:xfrm>
          <a:prstGeom prst="rect">
            <a:avLst/>
          </a:prstGeom>
        </p:spPr>
        <p:txBody>
          <a:bodyPr wrap="none">
            <a:spAutoFit/>
          </a:bodyPr>
          <a:lstStyle/>
          <a:p>
            <a:pPr lvl="0">
              <a:defRPr lang="ko-KR" altLang="en-US"/>
            </a:pPr>
            <a:r>
              <a:rPr lang="en-US" altLang="ko-KR" sz="1400">
                <a:ln w="9525">
                  <a:solidFill>
                    <a:schemeClr val="tx1">
                      <a:lumMod val="75000"/>
                      <a:lumOff val="25000"/>
                      <a:alpha val="30000"/>
                    </a:schemeClr>
                  </a:solidFill>
                </a:ln>
                <a:solidFill>
                  <a:schemeClr val="bg2">
                    <a:lumMod val="50000"/>
                  </a:schemeClr>
                </a:solidFill>
                <a:latin typeface="나눔고딕"/>
                <a:ea typeface="나눔고딕"/>
              </a:rPr>
              <a:t>Project goal</a:t>
            </a:r>
          </a:p>
          <a:p>
            <a:pPr lvl="0">
              <a:defRPr lang="ko-KR" altLang="en-US"/>
            </a:pPr>
            <a:r>
              <a:rPr lang="en-US" altLang="ko-KR" sz="1400">
                <a:ln w="9525">
                  <a:solidFill>
                    <a:schemeClr val="tx1">
                      <a:lumMod val="75000"/>
                      <a:lumOff val="25000"/>
                      <a:alpha val="30000"/>
                    </a:schemeClr>
                  </a:solidFill>
                </a:ln>
                <a:solidFill>
                  <a:schemeClr val="bg2">
                    <a:lumMod val="50000"/>
                  </a:schemeClr>
                </a:solidFill>
                <a:latin typeface="나눔고딕"/>
                <a:ea typeface="나눔고딕"/>
              </a:rPr>
              <a:t>Project range</a:t>
            </a:r>
          </a:p>
        </p:txBody>
      </p:sp>
      <p:sp>
        <p:nvSpPr>
          <p:cNvPr id="30" name="직사각형 29"/>
          <p:cNvSpPr/>
          <p:nvPr/>
        </p:nvSpPr>
        <p:spPr>
          <a:xfrm>
            <a:off x="5063846" y="3283942"/>
            <a:ext cx="168733" cy="1691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chemeClr val="tx1">
                    <a:lumMod val="75000"/>
                    <a:lumOff val="25000"/>
                    <a:alpha val="30000"/>
                  </a:schemeClr>
                </a:solidFill>
              </a:ln>
              <a:solidFill>
                <a:schemeClr val="bg2">
                  <a:lumMod val="50000"/>
                </a:schemeClr>
              </a:solidFill>
            </a:endParaRPr>
          </a:p>
        </p:txBody>
      </p:sp>
      <p:sp>
        <p:nvSpPr>
          <p:cNvPr id="31" name="직사각형 30"/>
          <p:cNvSpPr/>
          <p:nvPr/>
        </p:nvSpPr>
        <p:spPr>
          <a:xfrm>
            <a:off x="4981394" y="3482514"/>
            <a:ext cx="1729921" cy="369332"/>
          </a:xfrm>
          <a:prstGeom prst="rect">
            <a:avLst/>
          </a:prstGeom>
        </p:spPr>
        <p:txBody>
          <a:bodyPr wrap="none">
            <a:spAutoFit/>
          </a:bodyPr>
          <a:lstStyle/>
          <a:p>
            <a:pPr lvl="0">
              <a:defRPr lang="ko-KR" altLang="en-US"/>
            </a:pPr>
            <a:r>
              <a:rPr lang="en-US" altLang="ko-KR">
                <a:ln w="9525">
                  <a:solidFill>
                    <a:schemeClr val="tx1">
                      <a:lumMod val="75000"/>
                      <a:lumOff val="25000"/>
                      <a:alpha val="30000"/>
                    </a:schemeClr>
                  </a:solidFill>
                </a:ln>
                <a:solidFill>
                  <a:schemeClr val="bg2">
                    <a:lumMod val="50000"/>
                  </a:schemeClr>
                </a:solidFill>
                <a:latin typeface="나눔바른고딕"/>
                <a:ea typeface="나눔바른고딕"/>
              </a:rPr>
              <a:t>Analysis Target</a:t>
            </a:r>
            <a:endParaRPr lang="en-US" altLang="ko-KR">
              <a:solidFill>
                <a:schemeClr val="bg2">
                  <a:lumMod val="50000"/>
                </a:schemeClr>
              </a:solidFill>
              <a:latin typeface="나눔바른고딕"/>
              <a:ea typeface="나눔바른고딕"/>
            </a:endParaRPr>
          </a:p>
        </p:txBody>
      </p:sp>
      <p:sp>
        <p:nvSpPr>
          <p:cNvPr id="32" name="직사각형 31"/>
          <p:cNvSpPr/>
          <p:nvPr/>
        </p:nvSpPr>
        <p:spPr>
          <a:xfrm>
            <a:off x="4981394" y="3881210"/>
            <a:ext cx="967921" cy="726985"/>
          </a:xfrm>
          <a:prstGeom prst="rect">
            <a:avLst/>
          </a:prstGeom>
        </p:spPr>
        <p:txBody>
          <a:bodyPr wrap="none">
            <a:spAutoFit/>
          </a:bodyPr>
          <a:lstStyle/>
          <a:p>
            <a:pPr lvl="0">
              <a:defRPr lang="ko-KR" altLang="en-US"/>
            </a:pPr>
            <a:r>
              <a:rPr lang="ko-KR" altLang="en-US" sz="1400">
                <a:ln w="9525">
                  <a:solidFill>
                    <a:schemeClr val="tx1">
                      <a:lumMod val="75000"/>
                      <a:lumOff val="25000"/>
                      <a:alpha val="30000"/>
                    </a:schemeClr>
                  </a:solidFill>
                </a:ln>
                <a:solidFill>
                  <a:schemeClr val="bg2">
                    <a:lumMod val="50000"/>
                  </a:schemeClr>
                </a:solidFill>
                <a:latin typeface="나눔고딕"/>
                <a:ea typeface="나눔고딕"/>
              </a:rPr>
              <a:t>분석 대상 </a:t>
            </a:r>
          </a:p>
          <a:p>
            <a:pPr lvl="0">
              <a:defRPr lang="ko-KR" altLang="en-US"/>
            </a:pPr>
            <a:r>
              <a:rPr lang="ko-KR" altLang="en-US" sz="1400">
                <a:ln w="9525">
                  <a:solidFill>
                    <a:schemeClr val="tx1">
                      <a:lumMod val="75000"/>
                      <a:lumOff val="25000"/>
                      <a:alpha val="30000"/>
                    </a:schemeClr>
                  </a:solidFill>
                </a:ln>
                <a:solidFill>
                  <a:schemeClr val="bg2">
                    <a:lumMod val="50000"/>
                  </a:schemeClr>
                </a:solidFill>
                <a:latin typeface="나눔고딕"/>
                <a:ea typeface="나눔고딕"/>
              </a:rPr>
              <a:t>용어 설명</a:t>
            </a:r>
          </a:p>
          <a:p>
            <a:pPr lvl="0">
              <a:defRPr lang="ko-KR" altLang="en-US"/>
            </a:pPr>
            <a:r>
              <a:rPr lang="ko-KR" altLang="en-US" sz="1400">
                <a:ln w="9525">
                  <a:solidFill>
                    <a:schemeClr val="tx1">
                      <a:lumMod val="75000"/>
                      <a:lumOff val="25000"/>
                      <a:alpha val="30000"/>
                    </a:schemeClr>
                  </a:solidFill>
                </a:ln>
                <a:solidFill>
                  <a:schemeClr val="bg2">
                    <a:lumMod val="50000"/>
                  </a:schemeClr>
                </a:solidFill>
                <a:latin typeface="나눔고딕"/>
                <a:ea typeface="나눔고딕"/>
              </a:rPr>
              <a:t>-</a:t>
            </a:r>
          </a:p>
        </p:txBody>
      </p:sp>
      <p:sp>
        <p:nvSpPr>
          <p:cNvPr id="34" name="타원 33"/>
          <p:cNvSpPr/>
          <p:nvPr/>
        </p:nvSpPr>
        <p:spPr>
          <a:xfrm>
            <a:off x="7120352" y="3283942"/>
            <a:ext cx="168733" cy="16918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chemeClr val="tx1">
                    <a:lumMod val="75000"/>
                    <a:lumOff val="25000"/>
                    <a:alpha val="30000"/>
                  </a:schemeClr>
                </a:solidFill>
              </a:ln>
              <a:solidFill>
                <a:schemeClr val="bg2">
                  <a:lumMod val="50000"/>
                </a:schemeClr>
              </a:solidFill>
            </a:endParaRPr>
          </a:p>
        </p:txBody>
      </p:sp>
      <p:sp>
        <p:nvSpPr>
          <p:cNvPr id="35" name="직사각형 34"/>
          <p:cNvSpPr/>
          <p:nvPr/>
        </p:nvSpPr>
        <p:spPr>
          <a:xfrm>
            <a:off x="7071549" y="3482514"/>
            <a:ext cx="1201866" cy="369332"/>
          </a:xfrm>
          <a:prstGeom prst="rect">
            <a:avLst/>
          </a:prstGeom>
        </p:spPr>
        <p:txBody>
          <a:bodyPr wrap="none">
            <a:spAutoFit/>
          </a:bodyPr>
          <a:lstStyle/>
          <a:p>
            <a:pPr lvl="0">
              <a:defRPr lang="ko-KR" altLang="en-US"/>
            </a:pPr>
            <a:r>
              <a:rPr lang="en-US" altLang="ko-KR">
                <a:ln w="9525">
                  <a:solidFill>
                    <a:schemeClr val="tx1">
                      <a:lumMod val="75000"/>
                      <a:lumOff val="25000"/>
                      <a:alpha val="30000"/>
                    </a:schemeClr>
                  </a:solidFill>
                </a:ln>
                <a:solidFill>
                  <a:schemeClr val="bg2">
                    <a:lumMod val="50000"/>
                  </a:schemeClr>
                </a:solidFill>
                <a:latin typeface="나눔바른고딕"/>
                <a:ea typeface="나눔바른고딕"/>
              </a:rPr>
              <a:t>About DM</a:t>
            </a:r>
            <a:endParaRPr lang="en-US" altLang="ko-KR">
              <a:solidFill>
                <a:schemeClr val="bg2">
                  <a:lumMod val="50000"/>
                </a:schemeClr>
              </a:solidFill>
              <a:latin typeface="나눔바른고딕"/>
              <a:ea typeface="나눔바른고딕"/>
            </a:endParaRPr>
          </a:p>
        </p:txBody>
      </p:sp>
      <p:sp>
        <p:nvSpPr>
          <p:cNvPr id="36" name="직사각형 35"/>
          <p:cNvSpPr/>
          <p:nvPr/>
        </p:nvSpPr>
        <p:spPr>
          <a:xfrm>
            <a:off x="7120352" y="3851846"/>
            <a:ext cx="1270284" cy="523220"/>
          </a:xfrm>
          <a:prstGeom prst="rect">
            <a:avLst/>
          </a:prstGeom>
        </p:spPr>
        <p:txBody>
          <a:bodyPr wrap="none">
            <a:spAutoFit/>
          </a:bodyPr>
          <a:lstStyle/>
          <a:p>
            <a:pPr lvl="0">
              <a:defRPr lang="ko-KR" altLang="en-US"/>
            </a:pPr>
            <a:r>
              <a:rPr lang="en-US" altLang="ko-KR" sz="1400" dirty="0">
                <a:ln w="9525">
                  <a:solidFill>
                    <a:schemeClr val="tx1">
                      <a:lumMod val="75000"/>
                      <a:lumOff val="25000"/>
                      <a:alpha val="30000"/>
                    </a:schemeClr>
                  </a:solidFill>
                </a:ln>
                <a:solidFill>
                  <a:schemeClr val="bg2">
                    <a:lumMod val="50000"/>
                  </a:schemeClr>
                </a:solidFill>
                <a:latin typeface="나눔고딕"/>
                <a:ea typeface="나눔고딕"/>
              </a:rPr>
              <a:t>Association </a:t>
            </a:r>
          </a:p>
          <a:p>
            <a:pPr lvl="0">
              <a:defRPr lang="ko-KR" altLang="en-US"/>
            </a:pPr>
            <a:r>
              <a:rPr lang="en-US" altLang="ko-KR" sz="1400" dirty="0">
                <a:ln w="9525">
                  <a:solidFill>
                    <a:schemeClr val="tx1">
                      <a:lumMod val="75000"/>
                      <a:lumOff val="25000"/>
                      <a:alpha val="30000"/>
                    </a:schemeClr>
                  </a:solidFill>
                </a:ln>
                <a:solidFill>
                  <a:schemeClr val="bg2">
                    <a:lumMod val="50000"/>
                  </a:schemeClr>
                </a:solidFill>
                <a:latin typeface="나눔고딕"/>
                <a:ea typeface="나눔고딕"/>
              </a:rPr>
              <a:t>Decision Tree</a:t>
            </a:r>
          </a:p>
        </p:txBody>
      </p:sp>
      <p:sp>
        <p:nvSpPr>
          <p:cNvPr id="37" name="직사각형 36"/>
          <p:cNvSpPr/>
          <p:nvPr/>
        </p:nvSpPr>
        <p:spPr>
          <a:xfrm rot="16200000">
            <a:off x="10204803" y="4957679"/>
            <a:ext cx="1929700" cy="369332"/>
          </a:xfrm>
          <a:prstGeom prst="rect">
            <a:avLst/>
          </a:prstGeom>
        </p:spPr>
        <p:txBody>
          <a:bodyPr wrap="square">
            <a:spAutoFit/>
          </a:bodyPr>
          <a:lstStyle/>
          <a:p>
            <a:pPr lvl="0">
              <a:defRPr lang="ko-KR" altLang="en-US"/>
            </a:pPr>
            <a:r>
              <a:rPr lang="en-US" altLang="ko-KR">
                <a:ln w="9525">
                  <a:solidFill>
                    <a:srgbClr val="404040">
                      <a:alpha val="30000"/>
                    </a:srgbClr>
                  </a:solidFill>
                </a:ln>
                <a:solidFill>
                  <a:srgbClr val="404040"/>
                </a:solidFill>
                <a:latin typeface="나눔바른고딕"/>
                <a:ea typeface="나눔바른고딕"/>
              </a:rPr>
              <a:t>PROPOSAL</a:t>
            </a:r>
            <a:r>
              <a:rPr lang="en-US" altLang="ko-KR">
                <a:ln w="9525">
                  <a:solidFill>
                    <a:srgbClr val="404040">
                      <a:alpha val="30000"/>
                    </a:srgbClr>
                  </a:solidFill>
                </a:ln>
                <a:solidFill>
                  <a:srgbClr val="404040"/>
                </a:solidFill>
                <a:latin typeface="-윤고딕310"/>
                <a:ea typeface="-윤고딕310"/>
              </a:rPr>
              <a:t> </a:t>
            </a:r>
            <a:endParaRPr lang="en-US" altLang="ko-KR">
              <a:solidFill>
                <a:srgbClr val="404040"/>
              </a:solidFill>
              <a:latin typeface="-윤고딕310"/>
              <a:ea typeface="-윤고딕310"/>
            </a:endParaRPr>
          </a:p>
        </p:txBody>
      </p:sp>
      <p:cxnSp>
        <p:nvCxnSpPr>
          <p:cNvPr id="38" name="직선 연결선 37"/>
          <p:cNvCxnSpPr/>
          <p:nvPr/>
        </p:nvCxnSpPr>
        <p:spPr>
          <a:xfrm>
            <a:off x="11165840" y="2404816"/>
            <a:ext cx="0" cy="1969064"/>
          </a:xfrm>
          <a:prstGeom prst="line">
            <a:avLst/>
          </a:prstGeom>
          <a:ln>
            <a:solidFill>
              <a:srgbClr val="404040">
                <a:alpha val="50000"/>
              </a:srgb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flipH="1">
            <a:off x="8871045" y="2404816"/>
            <a:ext cx="2294795" cy="0"/>
          </a:xfrm>
          <a:prstGeom prst="line">
            <a:avLst/>
          </a:prstGeom>
          <a:ln>
            <a:solidFill>
              <a:schemeClr val="bg2">
                <a:lumMod val="50000"/>
                <a:alpha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각 삼각형 30"/>
          <p:cNvSpPr/>
          <p:nvPr/>
        </p:nvSpPr>
        <p:spPr>
          <a:xfrm flipH="1" flipV="1">
            <a:off x="7546312" y="-1"/>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2081" name="직각 삼각형 39"/>
          <p:cNvSpPr/>
          <p:nvPr/>
        </p:nvSpPr>
        <p:spPr>
          <a:xfrm flipH="1">
            <a:off x="7540839" y="-18407"/>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432000" y="362601"/>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73" name="직선 연결선 2072"/>
          <p:cNvCxnSpPr/>
          <p:nvPr/>
        </p:nvCxnSpPr>
        <p:spPr>
          <a:xfrm>
            <a:off x="2340000" y="1281600"/>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8F18CC-F756-474C-A497-FDB11B8F5F24}"/>
              </a:ext>
            </a:extLst>
          </p:cNvPr>
          <p:cNvSpPr txBox="1"/>
          <p:nvPr/>
        </p:nvSpPr>
        <p:spPr>
          <a:xfrm>
            <a:off x="327388" y="470260"/>
            <a:ext cx="2828659" cy="1077218"/>
          </a:xfrm>
          <a:prstGeom prst="rect">
            <a:avLst/>
          </a:prstGeom>
          <a:noFill/>
        </p:spPr>
        <p:txBody>
          <a:bodyPr wrap="none">
            <a:spAutoFit/>
          </a:bodyPr>
          <a:lstStyle/>
          <a:p>
            <a:pPr lvl="0">
              <a:defRPr lang="ko-KR" altLang="en-US"/>
            </a:pPr>
            <a:r>
              <a:rPr lang="en-US" altLang="ko-KR" sz="3200" spc="101" dirty="0">
                <a:ln w="9525">
                  <a:solidFill>
                    <a:srgbClr val="1B4281">
                      <a:alpha val="20000"/>
                    </a:srgbClr>
                  </a:solidFill>
                </a:ln>
                <a:solidFill>
                  <a:srgbClr val="303030"/>
                </a:solidFill>
                <a:latin typeface="나눔스퀘어_ac ExtraBold"/>
                <a:ea typeface="나눔스퀘어_ac ExtraBold"/>
              </a:rPr>
              <a:t>Decision Tree</a:t>
            </a:r>
          </a:p>
          <a:p>
            <a:pPr lvl="0">
              <a:defRPr lang="ko-KR" altLang="en-US"/>
            </a:pPr>
            <a:r>
              <a:rPr lang="en-US" altLang="ko-KR" sz="3200" u="sng" spc="101" dirty="0">
                <a:ln w="9525">
                  <a:solidFill>
                    <a:srgbClr val="1B4281">
                      <a:alpha val="20000"/>
                    </a:srgbClr>
                  </a:solidFill>
                </a:ln>
                <a:solidFill>
                  <a:schemeClr val="bg1">
                    <a:lumMod val="50000"/>
                  </a:schemeClr>
                </a:solidFill>
                <a:latin typeface="나눔스퀘어_ac ExtraBold"/>
                <a:ea typeface="나눔스퀘어_ac ExtraBold"/>
              </a:rPr>
              <a:t>CHAID</a:t>
            </a:r>
          </a:p>
        </p:txBody>
      </p:sp>
      <p:sp>
        <p:nvSpPr>
          <p:cNvPr id="17" name="TextBox 6">
            <a:extLst>
              <a:ext uri="{FF2B5EF4-FFF2-40B4-BE49-F238E27FC236}">
                <a16:creationId xmlns:a16="http://schemas.microsoft.com/office/drawing/2014/main" id="{D9104413-C472-4360-A41D-CA5C55D22ECC}"/>
              </a:ext>
            </a:extLst>
          </p:cNvPr>
          <p:cNvSpPr txBox="1"/>
          <p:nvPr/>
        </p:nvSpPr>
        <p:spPr>
          <a:xfrm>
            <a:off x="10252710" y="359038"/>
            <a:ext cx="1515321" cy="584775"/>
          </a:xfrm>
          <a:prstGeom prst="rect">
            <a:avLst/>
          </a:prstGeom>
          <a:noFill/>
        </p:spPr>
        <p:txBody>
          <a:bodyPr wrap="square">
            <a:spAutoFit/>
          </a:bodyPr>
          <a:lstStyle/>
          <a:p>
            <a:pPr lvl="0">
              <a:defRPr lang="ko-KR" altLang="en-US"/>
            </a:pPr>
            <a:r>
              <a:rPr lang="ko-KR" altLang="en-US" sz="3200" spc="101">
                <a:ln w="9525">
                  <a:solidFill>
                    <a:srgbClr val="1B4281">
                      <a:alpha val="20000"/>
                    </a:srgbClr>
                  </a:solidFill>
                </a:ln>
                <a:solidFill>
                  <a:srgbClr val="303030"/>
                </a:solidFill>
                <a:latin typeface="나눔스퀘어_ac ExtraBold"/>
                <a:ea typeface="나눔스퀘어_ac ExtraBold"/>
              </a:rPr>
              <a:t>고가형</a:t>
            </a:r>
            <a:endParaRPr lang="ko-KR" altLang="en-US" sz="3200" spc="101" dirty="0">
              <a:ln w="9525">
                <a:solidFill>
                  <a:srgbClr val="1B4281">
                    <a:alpha val="20000"/>
                  </a:srgbClr>
                </a:solidFill>
              </a:ln>
              <a:solidFill>
                <a:srgbClr val="303030"/>
              </a:solidFill>
              <a:latin typeface="나눔스퀘어_ac ExtraBold"/>
              <a:ea typeface="나눔스퀘어_ac ExtraBold"/>
            </a:endParaRPr>
          </a:p>
        </p:txBody>
      </p:sp>
      <p:pic>
        <p:nvPicPr>
          <p:cNvPr id="8" name="그림 7">
            <a:extLst>
              <a:ext uri="{FF2B5EF4-FFF2-40B4-BE49-F238E27FC236}">
                <a16:creationId xmlns:a16="http://schemas.microsoft.com/office/drawing/2014/main" id="{A003F034-3DE4-4305-A39A-CE27F65F8B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882" y="1663606"/>
            <a:ext cx="5166921" cy="2441782"/>
          </a:xfrm>
          <a:prstGeom prst="rect">
            <a:avLst/>
          </a:prstGeom>
        </p:spPr>
      </p:pic>
      <p:pic>
        <p:nvPicPr>
          <p:cNvPr id="16" name="그림 15" descr="지도, 서있는이(가) 표시된 사진&#10;&#10;자동 생성된 설명">
            <a:extLst>
              <a:ext uri="{FF2B5EF4-FFF2-40B4-BE49-F238E27FC236}">
                <a16:creationId xmlns:a16="http://schemas.microsoft.com/office/drawing/2014/main" id="{713EA259-F8BF-4229-A758-86C523709D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515048"/>
            <a:ext cx="5138682" cy="2574552"/>
          </a:xfrm>
          <a:prstGeom prst="rect">
            <a:avLst/>
          </a:prstGeom>
        </p:spPr>
      </p:pic>
      <p:pic>
        <p:nvPicPr>
          <p:cNvPr id="4" name="그림 3" descr="지도, 테이블이(가) 표시된 사진&#10;&#10;자동 생성된 설명">
            <a:extLst>
              <a:ext uri="{FF2B5EF4-FFF2-40B4-BE49-F238E27FC236}">
                <a16:creationId xmlns:a16="http://schemas.microsoft.com/office/drawing/2014/main" id="{4159E834-FB2A-40F0-8DAD-A369C5D912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4125" y="4123794"/>
            <a:ext cx="5231216" cy="2598100"/>
          </a:xfrm>
          <a:prstGeom prst="rect">
            <a:avLst/>
          </a:prstGeom>
        </p:spPr>
      </p:pic>
    </p:spTree>
    <p:extLst>
      <p:ext uri="{BB962C8B-B14F-4D97-AF65-F5344CB8AC3E}">
        <p14:creationId xmlns:p14="http://schemas.microsoft.com/office/powerpoint/2010/main" val="130601930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각 삼각형 30"/>
          <p:cNvSpPr/>
          <p:nvPr/>
        </p:nvSpPr>
        <p:spPr>
          <a:xfrm flipH="1" flipV="1">
            <a:off x="7546312" y="-1"/>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2081" name="직각 삼각형 39"/>
          <p:cNvSpPr/>
          <p:nvPr/>
        </p:nvSpPr>
        <p:spPr>
          <a:xfrm flipH="1">
            <a:off x="7540839" y="-18407"/>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432000" y="362601"/>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73" name="직선 연결선 2072"/>
          <p:cNvCxnSpPr/>
          <p:nvPr/>
        </p:nvCxnSpPr>
        <p:spPr>
          <a:xfrm>
            <a:off x="2340000" y="1281600"/>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8F18CC-F756-474C-A497-FDB11B8F5F24}"/>
              </a:ext>
            </a:extLst>
          </p:cNvPr>
          <p:cNvSpPr txBox="1"/>
          <p:nvPr/>
        </p:nvSpPr>
        <p:spPr>
          <a:xfrm>
            <a:off x="327388" y="470260"/>
            <a:ext cx="2828659" cy="1077218"/>
          </a:xfrm>
          <a:prstGeom prst="rect">
            <a:avLst/>
          </a:prstGeom>
          <a:noFill/>
        </p:spPr>
        <p:txBody>
          <a:bodyPr wrap="none">
            <a:spAutoFit/>
          </a:bodyPr>
          <a:lstStyle/>
          <a:p>
            <a:pPr lvl="0">
              <a:defRPr lang="ko-KR" altLang="en-US"/>
            </a:pPr>
            <a:r>
              <a:rPr lang="en-US" altLang="ko-KR" sz="3200" spc="101" dirty="0">
                <a:ln w="9525">
                  <a:solidFill>
                    <a:srgbClr val="1B4281">
                      <a:alpha val="20000"/>
                    </a:srgbClr>
                  </a:solidFill>
                </a:ln>
                <a:solidFill>
                  <a:srgbClr val="303030"/>
                </a:solidFill>
                <a:latin typeface="나눔스퀘어_ac ExtraBold"/>
                <a:ea typeface="나눔스퀘어_ac ExtraBold"/>
              </a:rPr>
              <a:t>Decision Tree</a:t>
            </a:r>
          </a:p>
          <a:p>
            <a:pPr lvl="0">
              <a:defRPr lang="ko-KR" altLang="en-US"/>
            </a:pPr>
            <a:r>
              <a:rPr lang="en-US" altLang="ko-KR" sz="3200" u="sng" spc="101" dirty="0">
                <a:ln w="9525">
                  <a:solidFill>
                    <a:srgbClr val="1B4281">
                      <a:alpha val="20000"/>
                    </a:srgbClr>
                  </a:solidFill>
                </a:ln>
                <a:solidFill>
                  <a:schemeClr val="bg1">
                    <a:lumMod val="50000"/>
                  </a:schemeClr>
                </a:solidFill>
                <a:latin typeface="나눔스퀘어_ac ExtraBold"/>
                <a:ea typeface="나눔스퀘어_ac ExtraBold"/>
              </a:rPr>
              <a:t>CHAID</a:t>
            </a:r>
          </a:p>
        </p:txBody>
      </p:sp>
      <p:sp>
        <p:nvSpPr>
          <p:cNvPr id="17" name="TextBox 6">
            <a:extLst>
              <a:ext uri="{FF2B5EF4-FFF2-40B4-BE49-F238E27FC236}">
                <a16:creationId xmlns:a16="http://schemas.microsoft.com/office/drawing/2014/main" id="{D9104413-C472-4360-A41D-CA5C55D22ECC}"/>
              </a:ext>
            </a:extLst>
          </p:cNvPr>
          <p:cNvSpPr txBox="1"/>
          <p:nvPr/>
        </p:nvSpPr>
        <p:spPr>
          <a:xfrm>
            <a:off x="10252710" y="359038"/>
            <a:ext cx="1515321" cy="584775"/>
          </a:xfrm>
          <a:prstGeom prst="rect">
            <a:avLst/>
          </a:prstGeom>
          <a:noFill/>
        </p:spPr>
        <p:txBody>
          <a:bodyPr wrap="square">
            <a:spAutoFit/>
          </a:bodyPr>
          <a:lstStyle/>
          <a:p>
            <a:pPr lvl="0">
              <a:defRPr lang="ko-KR" altLang="en-US"/>
            </a:pPr>
            <a:r>
              <a:rPr lang="ko-KR" altLang="en-US" sz="3200" spc="101" dirty="0">
                <a:ln w="9525">
                  <a:solidFill>
                    <a:srgbClr val="1B4281">
                      <a:alpha val="20000"/>
                    </a:srgbClr>
                  </a:solidFill>
                </a:ln>
                <a:solidFill>
                  <a:srgbClr val="303030"/>
                </a:solidFill>
                <a:latin typeface="나눔스퀘어_ac ExtraBold"/>
                <a:ea typeface="나눔스퀘어_ac ExtraBold"/>
              </a:rPr>
              <a:t>저가형</a:t>
            </a:r>
          </a:p>
        </p:txBody>
      </p:sp>
      <p:pic>
        <p:nvPicPr>
          <p:cNvPr id="11" name="그림 10">
            <a:extLst>
              <a:ext uri="{FF2B5EF4-FFF2-40B4-BE49-F238E27FC236}">
                <a16:creationId xmlns:a16="http://schemas.microsoft.com/office/drawing/2014/main" id="{EBF86929-270B-4EF2-8615-A5D66295E6F7}"/>
              </a:ext>
            </a:extLst>
          </p:cNvPr>
          <p:cNvPicPr/>
          <p:nvPr/>
        </p:nvPicPr>
        <p:blipFill rotWithShape="1">
          <a:blip r:embed="rId3"/>
          <a:srcRect l="17437" t="24276" r="33750" b="-4318"/>
          <a:stretch/>
        </p:blipFill>
        <p:spPr bwMode="auto">
          <a:xfrm>
            <a:off x="432000" y="1807099"/>
            <a:ext cx="10369174" cy="4802918"/>
          </a:xfrm>
          <a:prstGeom prst="rect">
            <a:avLst/>
          </a:prstGeom>
          <a:ln>
            <a:noFill/>
          </a:ln>
          <a:extLst>
            <a:ext uri="{53640926-AAD7-44D8-BBD7-CCE9431645EC}">
              <a14:shadowObscured xmlns:a14="http://schemas.microsoft.com/office/drawing/2010/main"/>
            </a:ext>
          </a:extLst>
        </p:spPr>
      </p:pic>
      <p:sp>
        <p:nvSpPr>
          <p:cNvPr id="12" name="사각형: 잘린 대각선 방향 모서리 11">
            <a:extLst>
              <a:ext uri="{FF2B5EF4-FFF2-40B4-BE49-F238E27FC236}">
                <a16:creationId xmlns:a16="http://schemas.microsoft.com/office/drawing/2014/main" id="{18D65254-E525-4978-A291-4907348EA896}"/>
              </a:ext>
            </a:extLst>
          </p:cNvPr>
          <p:cNvSpPr/>
          <p:nvPr/>
        </p:nvSpPr>
        <p:spPr>
          <a:xfrm>
            <a:off x="4538885" y="1547478"/>
            <a:ext cx="3468739" cy="998913"/>
          </a:xfrm>
          <a:prstGeom prst="snip2DiagRect">
            <a:avLst>
              <a:gd name="adj1" fmla="val 0"/>
              <a:gd name="adj2" fmla="val 16667"/>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anchor="ctr">
            <a:noAutofit/>
          </a:bodyPr>
          <a:lstStyle/>
          <a:p>
            <a:pPr marL="342900" lvl="0" indent="-342900" latinLnBrk="0">
              <a:lnSpc>
                <a:spcPct val="107000"/>
              </a:lnSpc>
              <a:buSzPts val="1000"/>
              <a:buFont typeface="Symbol" panose="05050102010706020507" pitchFamily="18" charset="2"/>
              <a:buChar char=""/>
              <a:tabLst>
                <a:tab pos="457200" algn="l"/>
              </a:tabLst>
            </a:pPr>
            <a:r>
              <a:rPr lang="en-US" altLang="ko-KR" dirty="0">
                <a:latin typeface="나눔고딕"/>
              </a:rPr>
              <a:t>1. </a:t>
            </a:r>
            <a:r>
              <a:rPr lang="ko-KR" altLang="en-US" dirty="0">
                <a:latin typeface="나눔고딕"/>
              </a:rPr>
              <a:t>입내원일수 </a:t>
            </a:r>
            <a:r>
              <a:rPr lang="en-US" altLang="ko-KR" dirty="0">
                <a:latin typeface="나눔고딕"/>
              </a:rPr>
              <a:t>=1 </a:t>
            </a:r>
            <a:r>
              <a:rPr lang="ko-KR" altLang="en-US" dirty="0" err="1">
                <a:latin typeface="나눔고딕"/>
              </a:rPr>
              <a:t>최빈</a:t>
            </a:r>
            <a:endParaRPr lang="en-US" altLang="ko-KR" dirty="0">
              <a:latin typeface="나눔고딕"/>
            </a:endParaRPr>
          </a:p>
          <a:p>
            <a:pPr marL="342900" lvl="0" indent="-342900" latinLnBrk="0">
              <a:lnSpc>
                <a:spcPct val="107000"/>
              </a:lnSpc>
              <a:buSzPts val="1000"/>
              <a:buFont typeface="Symbol" panose="05050102010706020507" pitchFamily="18" charset="2"/>
              <a:buChar char=""/>
              <a:tabLst>
                <a:tab pos="457200" algn="l"/>
              </a:tabLst>
            </a:pPr>
            <a:r>
              <a:rPr lang="en-US" altLang="ko-KR" dirty="0">
                <a:latin typeface="나눔고딕"/>
              </a:rPr>
              <a:t>2. </a:t>
            </a:r>
            <a:r>
              <a:rPr lang="ko-KR" altLang="en-US" dirty="0">
                <a:latin typeface="나눔고딕"/>
              </a:rPr>
              <a:t>노드</a:t>
            </a:r>
            <a:r>
              <a:rPr lang="en-US" altLang="ko-KR" dirty="0">
                <a:latin typeface="나눔고딕"/>
              </a:rPr>
              <a:t>15 : </a:t>
            </a:r>
            <a:r>
              <a:rPr lang="ko-KR" altLang="en-US" dirty="0" err="1">
                <a:latin typeface="나눔고딕"/>
              </a:rPr>
              <a:t>주상병</a:t>
            </a:r>
            <a:r>
              <a:rPr lang="en-US" altLang="ko-KR" dirty="0">
                <a:latin typeface="나눔고딕"/>
              </a:rPr>
              <a:t>-10, 16</a:t>
            </a:r>
          </a:p>
        </p:txBody>
      </p:sp>
      <p:sp>
        <p:nvSpPr>
          <p:cNvPr id="13" name="순서도: 연결자 12">
            <a:extLst>
              <a:ext uri="{FF2B5EF4-FFF2-40B4-BE49-F238E27FC236}">
                <a16:creationId xmlns:a16="http://schemas.microsoft.com/office/drawing/2014/main" id="{ECA330EB-A74D-455C-9F60-DC41468654CD}"/>
              </a:ext>
            </a:extLst>
          </p:cNvPr>
          <p:cNvSpPr/>
          <p:nvPr/>
        </p:nvSpPr>
        <p:spPr>
          <a:xfrm>
            <a:off x="3156047" y="4039305"/>
            <a:ext cx="1158596" cy="1069905"/>
          </a:xfrm>
          <a:prstGeom prst="flowChartConnector">
            <a:avLst/>
          </a:prstGeom>
          <a:no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0255286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각 삼각형 30"/>
          <p:cNvSpPr/>
          <p:nvPr/>
        </p:nvSpPr>
        <p:spPr>
          <a:xfrm flipH="1" flipV="1">
            <a:off x="7546312" y="-1"/>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2081" name="직각 삼각형 39"/>
          <p:cNvSpPr/>
          <p:nvPr/>
        </p:nvSpPr>
        <p:spPr>
          <a:xfrm flipH="1">
            <a:off x="7540839" y="-18407"/>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432000" y="362601"/>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73" name="직선 연결선 2072"/>
          <p:cNvCxnSpPr/>
          <p:nvPr/>
        </p:nvCxnSpPr>
        <p:spPr>
          <a:xfrm>
            <a:off x="2340000" y="1281600"/>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8F18CC-F756-474C-A497-FDB11B8F5F24}"/>
              </a:ext>
            </a:extLst>
          </p:cNvPr>
          <p:cNvSpPr txBox="1"/>
          <p:nvPr/>
        </p:nvSpPr>
        <p:spPr>
          <a:xfrm>
            <a:off x="327388" y="470260"/>
            <a:ext cx="2828659" cy="1077218"/>
          </a:xfrm>
          <a:prstGeom prst="rect">
            <a:avLst/>
          </a:prstGeom>
          <a:noFill/>
        </p:spPr>
        <p:txBody>
          <a:bodyPr wrap="none">
            <a:spAutoFit/>
          </a:bodyPr>
          <a:lstStyle/>
          <a:p>
            <a:pPr lvl="0">
              <a:defRPr lang="ko-KR" altLang="en-US"/>
            </a:pPr>
            <a:r>
              <a:rPr lang="en-US" altLang="ko-KR" sz="3200" spc="101" dirty="0">
                <a:ln w="9525">
                  <a:solidFill>
                    <a:srgbClr val="1B4281">
                      <a:alpha val="20000"/>
                    </a:srgbClr>
                  </a:solidFill>
                </a:ln>
                <a:solidFill>
                  <a:srgbClr val="303030"/>
                </a:solidFill>
                <a:latin typeface="나눔스퀘어_ac ExtraBold"/>
                <a:ea typeface="나눔스퀘어_ac ExtraBold"/>
              </a:rPr>
              <a:t>Decision Tree</a:t>
            </a:r>
          </a:p>
          <a:p>
            <a:pPr lvl="0">
              <a:defRPr lang="ko-KR" altLang="en-US"/>
            </a:pPr>
            <a:r>
              <a:rPr lang="en-US" altLang="ko-KR" sz="3200" u="sng" spc="101" dirty="0">
                <a:ln w="9525">
                  <a:solidFill>
                    <a:srgbClr val="1B4281">
                      <a:alpha val="20000"/>
                    </a:srgbClr>
                  </a:solidFill>
                </a:ln>
                <a:solidFill>
                  <a:schemeClr val="bg1">
                    <a:lumMod val="50000"/>
                  </a:schemeClr>
                </a:solidFill>
                <a:latin typeface="나눔스퀘어_ac ExtraBold"/>
                <a:ea typeface="나눔스퀘어_ac ExtraBold"/>
              </a:rPr>
              <a:t>CHAID</a:t>
            </a:r>
          </a:p>
        </p:txBody>
      </p:sp>
      <p:sp>
        <p:nvSpPr>
          <p:cNvPr id="17" name="TextBox 6">
            <a:extLst>
              <a:ext uri="{FF2B5EF4-FFF2-40B4-BE49-F238E27FC236}">
                <a16:creationId xmlns:a16="http://schemas.microsoft.com/office/drawing/2014/main" id="{D9104413-C472-4360-A41D-CA5C55D22ECC}"/>
              </a:ext>
            </a:extLst>
          </p:cNvPr>
          <p:cNvSpPr txBox="1"/>
          <p:nvPr/>
        </p:nvSpPr>
        <p:spPr>
          <a:xfrm>
            <a:off x="10252710" y="359038"/>
            <a:ext cx="1515321" cy="584775"/>
          </a:xfrm>
          <a:prstGeom prst="rect">
            <a:avLst/>
          </a:prstGeom>
          <a:noFill/>
        </p:spPr>
        <p:txBody>
          <a:bodyPr wrap="square">
            <a:spAutoFit/>
          </a:bodyPr>
          <a:lstStyle/>
          <a:p>
            <a:pPr lvl="0">
              <a:defRPr lang="ko-KR" altLang="en-US"/>
            </a:pPr>
            <a:r>
              <a:rPr lang="ko-KR" altLang="en-US" sz="3200" spc="101" dirty="0">
                <a:ln w="9525">
                  <a:solidFill>
                    <a:srgbClr val="1B4281">
                      <a:alpha val="20000"/>
                    </a:srgbClr>
                  </a:solidFill>
                </a:ln>
                <a:solidFill>
                  <a:srgbClr val="303030"/>
                </a:solidFill>
                <a:latin typeface="나눔스퀘어_ac ExtraBold"/>
                <a:ea typeface="나눔스퀘어_ac ExtraBold"/>
              </a:rPr>
              <a:t>저가형</a:t>
            </a:r>
          </a:p>
        </p:txBody>
      </p:sp>
      <p:pic>
        <p:nvPicPr>
          <p:cNvPr id="3" name="그림 2" descr="건물이(가) 표시된 사진&#10;&#10;자동 생성된 설명">
            <a:extLst>
              <a:ext uri="{FF2B5EF4-FFF2-40B4-BE49-F238E27FC236}">
                <a16:creationId xmlns:a16="http://schemas.microsoft.com/office/drawing/2014/main" id="{6387F78C-4816-4135-8F4E-83313336A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47" y="2132540"/>
            <a:ext cx="8505526" cy="4444891"/>
          </a:xfrm>
          <a:prstGeom prst="rect">
            <a:avLst/>
          </a:prstGeom>
        </p:spPr>
      </p:pic>
      <p:sp>
        <p:nvSpPr>
          <p:cNvPr id="12" name="사각형: 잘린 대각선 방향 모서리 11">
            <a:extLst>
              <a:ext uri="{FF2B5EF4-FFF2-40B4-BE49-F238E27FC236}">
                <a16:creationId xmlns:a16="http://schemas.microsoft.com/office/drawing/2014/main" id="{18D65254-E525-4978-A291-4907348EA896}"/>
              </a:ext>
            </a:extLst>
          </p:cNvPr>
          <p:cNvSpPr/>
          <p:nvPr/>
        </p:nvSpPr>
        <p:spPr>
          <a:xfrm>
            <a:off x="8518340" y="1471896"/>
            <a:ext cx="3468739" cy="998913"/>
          </a:xfrm>
          <a:prstGeom prst="snip2DiagRect">
            <a:avLst>
              <a:gd name="adj1" fmla="val 0"/>
              <a:gd name="adj2" fmla="val 16667"/>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anchor="ctr">
            <a:noAutofit/>
          </a:bodyPr>
          <a:lstStyle/>
          <a:p>
            <a:pPr marL="342900" lvl="0" indent="-342900" latinLnBrk="0">
              <a:lnSpc>
                <a:spcPct val="107000"/>
              </a:lnSpc>
              <a:buSzPts val="1000"/>
              <a:buFont typeface="Symbol" panose="05050102010706020507" pitchFamily="18" charset="2"/>
              <a:buChar char=""/>
              <a:tabLst>
                <a:tab pos="457200" algn="l"/>
              </a:tabLst>
            </a:pPr>
            <a:r>
              <a:rPr lang="ko-KR" altLang="en-US" sz="2000" dirty="0">
                <a:latin typeface="나눔고딕"/>
              </a:rPr>
              <a:t>노드</a:t>
            </a:r>
            <a:r>
              <a:rPr lang="en-US" altLang="ko-KR" sz="2000" dirty="0">
                <a:latin typeface="나눔고딕"/>
              </a:rPr>
              <a:t>15 : </a:t>
            </a:r>
            <a:r>
              <a:rPr lang="ko-KR" altLang="en-US" sz="2000" dirty="0" err="1">
                <a:latin typeface="나눔고딕"/>
              </a:rPr>
              <a:t>주상병</a:t>
            </a:r>
            <a:r>
              <a:rPr lang="en-US" altLang="ko-KR" sz="2000" dirty="0">
                <a:latin typeface="나눔고딕"/>
              </a:rPr>
              <a:t>-10, 16</a:t>
            </a:r>
          </a:p>
        </p:txBody>
      </p:sp>
      <p:sp>
        <p:nvSpPr>
          <p:cNvPr id="14" name="사각형: 잘린 대각선 방향 모서리 13">
            <a:extLst>
              <a:ext uri="{FF2B5EF4-FFF2-40B4-BE49-F238E27FC236}">
                <a16:creationId xmlns:a16="http://schemas.microsoft.com/office/drawing/2014/main" id="{FF20F5D3-78C2-4F4A-A604-BBFDD3008BEE}"/>
              </a:ext>
            </a:extLst>
          </p:cNvPr>
          <p:cNvSpPr/>
          <p:nvPr/>
        </p:nvSpPr>
        <p:spPr>
          <a:xfrm>
            <a:off x="7098030" y="2696359"/>
            <a:ext cx="4889049" cy="1526912"/>
          </a:xfrm>
          <a:prstGeom prst="snip2DiagRect">
            <a:avLst>
              <a:gd name="adj1" fmla="val 0"/>
              <a:gd name="adj2" fmla="val 16667"/>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anchor="ctr">
            <a:noAutofit/>
          </a:bodyPr>
          <a:lstStyle/>
          <a:p>
            <a:r>
              <a:rPr lang="en-US" altLang="ko-KR" dirty="0">
                <a:solidFill>
                  <a:schemeClr val="tx1"/>
                </a:solidFill>
              </a:rPr>
              <a:t>I10.9</a:t>
            </a:r>
            <a:r>
              <a:rPr lang="ko-KR" altLang="en-US" dirty="0">
                <a:solidFill>
                  <a:schemeClr val="tx1"/>
                </a:solidFill>
              </a:rPr>
              <a:t>기타 및 상세불명의 </a:t>
            </a:r>
            <a:r>
              <a:rPr lang="ko-KR" altLang="en-US" dirty="0" err="1">
                <a:solidFill>
                  <a:schemeClr val="tx1"/>
                </a:solidFill>
              </a:rPr>
              <a:t>원발성</a:t>
            </a:r>
            <a:r>
              <a:rPr lang="ko-KR" altLang="en-US" dirty="0">
                <a:solidFill>
                  <a:schemeClr val="tx1"/>
                </a:solidFill>
              </a:rPr>
              <a:t> 고혈압</a:t>
            </a:r>
            <a:br>
              <a:rPr lang="en-US" altLang="ko-KR" dirty="0">
                <a:solidFill>
                  <a:schemeClr val="tx1"/>
                </a:solidFill>
              </a:rPr>
            </a:br>
            <a:r>
              <a:rPr lang="en-US" altLang="ko-KR" dirty="0">
                <a:solidFill>
                  <a:schemeClr val="tx1"/>
                </a:solidFill>
              </a:rPr>
              <a:t>K21.0</a:t>
            </a:r>
            <a:r>
              <a:rPr lang="ko-KR" altLang="en-US" dirty="0" err="1">
                <a:solidFill>
                  <a:schemeClr val="tx1"/>
                </a:solidFill>
              </a:rPr>
              <a:t>식도염을</a:t>
            </a:r>
            <a:r>
              <a:rPr lang="ko-KR" altLang="en-US" dirty="0">
                <a:solidFill>
                  <a:schemeClr val="tx1"/>
                </a:solidFill>
              </a:rPr>
              <a:t> 동반한 위</a:t>
            </a:r>
            <a:r>
              <a:rPr lang="en-US" altLang="ko-KR" dirty="0">
                <a:solidFill>
                  <a:schemeClr val="tx1"/>
                </a:solidFill>
              </a:rPr>
              <a:t>-</a:t>
            </a:r>
            <a:r>
              <a:rPr lang="ko-KR" altLang="en-US" dirty="0" err="1">
                <a:solidFill>
                  <a:schemeClr val="tx1"/>
                </a:solidFill>
              </a:rPr>
              <a:t>식도역류병</a:t>
            </a:r>
            <a:br>
              <a:rPr lang="en-US" altLang="ko-KR" dirty="0">
                <a:solidFill>
                  <a:schemeClr val="tx1"/>
                </a:solidFill>
              </a:rPr>
            </a:br>
            <a:r>
              <a:rPr lang="en-US" altLang="ko-KR" dirty="0">
                <a:solidFill>
                  <a:schemeClr val="tx1"/>
                </a:solidFill>
              </a:rPr>
              <a:t>L23.9</a:t>
            </a:r>
            <a:r>
              <a:rPr lang="ko-KR" altLang="en-US" dirty="0">
                <a:solidFill>
                  <a:schemeClr val="tx1"/>
                </a:solidFill>
              </a:rPr>
              <a:t>상세불명 원인의 </a:t>
            </a:r>
            <a:r>
              <a:rPr lang="ko-KR" altLang="en-US" dirty="0" err="1">
                <a:solidFill>
                  <a:schemeClr val="tx1"/>
                </a:solidFill>
              </a:rPr>
              <a:t>앨러지성</a:t>
            </a:r>
            <a:r>
              <a:rPr lang="ko-KR" altLang="en-US" dirty="0">
                <a:solidFill>
                  <a:schemeClr val="tx1"/>
                </a:solidFill>
              </a:rPr>
              <a:t> </a:t>
            </a:r>
            <a:r>
              <a:rPr lang="ko-KR" altLang="en-US" dirty="0" err="1">
                <a:solidFill>
                  <a:schemeClr val="tx1"/>
                </a:solidFill>
              </a:rPr>
              <a:t>접촉피부염</a:t>
            </a:r>
            <a:br>
              <a:rPr lang="en-US" altLang="ko-KR" dirty="0">
                <a:solidFill>
                  <a:schemeClr val="tx1"/>
                </a:solidFill>
              </a:rPr>
            </a:br>
            <a:r>
              <a:rPr lang="en-US" altLang="ko-KR" dirty="0">
                <a:solidFill>
                  <a:schemeClr val="tx1"/>
                </a:solidFill>
              </a:rPr>
              <a:t>A09.9</a:t>
            </a:r>
            <a:r>
              <a:rPr lang="ko-KR" altLang="en-US" dirty="0">
                <a:solidFill>
                  <a:schemeClr val="tx1"/>
                </a:solidFill>
              </a:rPr>
              <a:t>상세불명 기원의 위장염 및 결장염</a:t>
            </a:r>
            <a:endParaRPr lang="en-US" altLang="ko-KR" dirty="0">
              <a:solidFill>
                <a:schemeClr val="tx1"/>
              </a:solidFill>
            </a:endParaRPr>
          </a:p>
          <a:p>
            <a:r>
              <a:rPr lang="en-US" altLang="ko-KR" dirty="0">
                <a:solidFill>
                  <a:schemeClr val="tx1"/>
                </a:solidFill>
              </a:rPr>
              <a:t>E11.9</a:t>
            </a:r>
            <a:r>
              <a:rPr lang="ko-KR" altLang="en-US" dirty="0">
                <a:solidFill>
                  <a:schemeClr val="tx1"/>
                </a:solidFill>
              </a:rPr>
              <a:t>합병증을 동반하지 않은 </a:t>
            </a:r>
            <a:r>
              <a:rPr lang="en-US" altLang="ko-KR" dirty="0">
                <a:solidFill>
                  <a:schemeClr val="tx1"/>
                </a:solidFill>
              </a:rPr>
              <a:t>2</a:t>
            </a:r>
            <a:r>
              <a:rPr lang="ko-KR" altLang="en-US" dirty="0">
                <a:solidFill>
                  <a:schemeClr val="tx1"/>
                </a:solidFill>
              </a:rPr>
              <a:t>형 당뇨병</a:t>
            </a:r>
            <a:endParaRPr lang="ko-KR" altLang="en-US" dirty="0">
              <a:latin typeface="나눔고딕"/>
            </a:endParaRPr>
          </a:p>
        </p:txBody>
      </p:sp>
    </p:spTree>
    <p:extLst>
      <p:ext uri="{BB962C8B-B14F-4D97-AF65-F5344CB8AC3E}">
        <p14:creationId xmlns:p14="http://schemas.microsoft.com/office/powerpoint/2010/main" val="241168792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각 삼각형 39"/>
          <p:cNvSpPr/>
          <p:nvPr/>
        </p:nvSpPr>
        <p:spPr>
          <a:xfrm flipH="1" flipV="1">
            <a:off x="7546313" y="9797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41" name="직각 삼각형 40"/>
          <p:cNvSpPr/>
          <p:nvPr/>
        </p:nvSpPr>
        <p:spPr>
          <a:xfrm rot="5400000" flipH="1" flipV="1">
            <a:off x="6482025" y="1159785"/>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6" name="직사각형 5"/>
          <p:cNvSpPr/>
          <p:nvPr/>
        </p:nvSpPr>
        <p:spPr>
          <a:xfrm>
            <a:off x="112207" y="97972"/>
            <a:ext cx="11967587" cy="66620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nvGrpSpPr>
          <p:cNvPr id="23" name="그룹 22"/>
          <p:cNvGrpSpPr/>
          <p:nvPr/>
        </p:nvGrpSpPr>
        <p:grpSpPr>
          <a:xfrm>
            <a:off x="4909002" y="2359457"/>
            <a:ext cx="2400300" cy="2139086"/>
            <a:chOff x="5138865" y="2500427"/>
            <a:chExt cx="1935480" cy="1857146"/>
          </a:xfrm>
        </p:grpSpPr>
        <p:sp>
          <p:nvSpPr>
            <p:cNvPr id="25" name="직사각형 24"/>
            <p:cNvSpPr/>
            <p:nvPr/>
          </p:nvSpPr>
          <p:spPr>
            <a:xfrm>
              <a:off x="5166856" y="2500427"/>
              <a:ext cx="1858289" cy="1857146"/>
            </a:xfrm>
            <a:prstGeom prst="rect">
              <a:avLst/>
            </a:prstGeom>
            <a:noFill/>
            <a:ln w="698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cxnSp>
          <p:nvCxnSpPr>
            <p:cNvPr id="29" name="직선 연결선 28"/>
            <p:cNvCxnSpPr/>
            <p:nvPr/>
          </p:nvCxnSpPr>
          <p:spPr>
            <a:xfrm flipV="1">
              <a:off x="5778899" y="3687010"/>
              <a:ext cx="634201" cy="5638"/>
            </a:xfrm>
            <a:prstGeom prst="line">
              <a:avLst/>
            </a:prstGeom>
            <a:ln w="28575">
              <a:solidFill>
                <a:srgbClr val="404040"/>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5138865" y="2934683"/>
              <a:ext cx="1935480" cy="400816"/>
            </a:xfrm>
            <a:prstGeom prst="rect">
              <a:avLst/>
            </a:prstGeom>
          </p:spPr>
          <p:txBody>
            <a:bodyPr wrap="square">
              <a:spAutoFit/>
            </a:bodyPr>
            <a:lstStyle/>
            <a:p>
              <a:pPr algn="ctr">
                <a:defRPr lang="ko-KR" altLang="en-US"/>
              </a:pPr>
              <a:r>
                <a:rPr lang="ko-KR" altLang="en-US" sz="2400" b="1" dirty="0">
                  <a:ln w="9525">
                    <a:solidFill>
                      <a:srgbClr val="404040">
                        <a:alpha val="50000"/>
                      </a:srgbClr>
                    </a:solidFill>
                  </a:ln>
                  <a:solidFill>
                    <a:srgbClr val="404040"/>
                  </a:solidFill>
                  <a:latin typeface="나눔바른고딕"/>
                  <a:ea typeface="나눔바른고딕"/>
                </a:rPr>
                <a:t>결론</a:t>
              </a:r>
              <a:endParaRPr lang="en-US" altLang="ko-KR" sz="2400" b="1" dirty="0">
                <a:ln w="9525">
                  <a:solidFill>
                    <a:srgbClr val="404040">
                      <a:alpha val="50000"/>
                    </a:srgbClr>
                  </a:solidFill>
                </a:ln>
                <a:solidFill>
                  <a:srgbClr val="404040"/>
                </a:solidFill>
                <a:latin typeface="나눔바른고딕"/>
                <a:ea typeface="나눔바른고딕"/>
              </a:endParaRPr>
            </a:p>
          </p:txBody>
        </p:sp>
      </p:grpSp>
      <p:sp>
        <p:nvSpPr>
          <p:cNvPr id="42" name="직사각형 41"/>
          <p:cNvSpPr/>
          <p:nvPr/>
        </p:nvSpPr>
        <p:spPr>
          <a:xfrm>
            <a:off x="5337810" y="4711634"/>
            <a:ext cx="1506855" cy="363286"/>
          </a:xfrm>
          <a:prstGeom prst="rect">
            <a:avLst/>
          </a:prstGeom>
        </p:spPr>
        <p:txBody>
          <a:bodyPr wrap="none">
            <a:spAutoFit/>
          </a:bodyPr>
          <a:lstStyle/>
          <a:p>
            <a:pPr algn="ctr">
              <a:defRPr lang="ko-KR" altLang="en-US"/>
            </a:pPr>
            <a:r>
              <a:rPr lang="en-US" altLang="ko-KR">
                <a:ln w="9525">
                  <a:solidFill>
                    <a:schemeClr val="tx1">
                      <a:lumMod val="75000"/>
                      <a:lumOff val="25000"/>
                      <a:alpha val="30000"/>
                    </a:schemeClr>
                  </a:solidFill>
                </a:ln>
                <a:solidFill>
                  <a:schemeClr val="tx1">
                    <a:lumMod val="75000"/>
                    <a:lumOff val="25000"/>
                  </a:schemeClr>
                </a:solidFill>
                <a:latin typeface="나눔바른고딕"/>
                <a:ea typeface="나눔바른고딕"/>
              </a:rPr>
              <a:t>HUFSurance</a:t>
            </a:r>
          </a:p>
        </p:txBody>
      </p:sp>
      <p:sp>
        <p:nvSpPr>
          <p:cNvPr id="43" name="직각 삼각형 42"/>
          <p:cNvSpPr/>
          <p:nvPr/>
        </p:nvSpPr>
        <p:spPr>
          <a:xfrm>
            <a:off x="112206" y="95499"/>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
        <p:nvSpPr>
          <p:cNvPr id="44" name="직각 삼각형 43"/>
          <p:cNvSpPr/>
          <p:nvPr/>
        </p:nvSpPr>
        <p:spPr>
          <a:xfrm rot="5400000">
            <a:off x="1192588" y="-95722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Tree>
    <p:extLst>
      <p:ext uri="{BB962C8B-B14F-4D97-AF65-F5344CB8AC3E}">
        <p14:creationId xmlns:p14="http://schemas.microsoft.com/office/powerpoint/2010/main" val="295469562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각 삼각형 30"/>
          <p:cNvSpPr/>
          <p:nvPr/>
        </p:nvSpPr>
        <p:spPr>
          <a:xfrm flipH="1" flipV="1">
            <a:off x="7546312" y="-1"/>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2081" name="직각 삼각형 39"/>
          <p:cNvSpPr/>
          <p:nvPr/>
        </p:nvSpPr>
        <p:spPr>
          <a:xfrm flipH="1">
            <a:off x="7526419" y="-18407"/>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432000" y="362601"/>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73" name="직선 연결선 2072"/>
          <p:cNvCxnSpPr/>
          <p:nvPr/>
        </p:nvCxnSpPr>
        <p:spPr>
          <a:xfrm>
            <a:off x="2340000" y="1281600"/>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8F18CC-F756-474C-A497-FDB11B8F5F24}"/>
              </a:ext>
            </a:extLst>
          </p:cNvPr>
          <p:cNvSpPr txBox="1"/>
          <p:nvPr/>
        </p:nvSpPr>
        <p:spPr>
          <a:xfrm>
            <a:off x="327388" y="470260"/>
            <a:ext cx="1031308" cy="584775"/>
          </a:xfrm>
          <a:prstGeom prst="rect">
            <a:avLst/>
          </a:prstGeom>
          <a:noFill/>
        </p:spPr>
        <p:txBody>
          <a:bodyPr wrap="none">
            <a:spAutoFit/>
          </a:bodyPr>
          <a:lstStyle/>
          <a:p>
            <a:pPr lvl="0">
              <a:defRPr lang="ko-KR" altLang="en-US"/>
            </a:pPr>
            <a:r>
              <a:rPr lang="ko-KR" altLang="en-US" sz="3200" spc="101" dirty="0">
                <a:ln w="9525">
                  <a:solidFill>
                    <a:srgbClr val="1B4281">
                      <a:alpha val="20000"/>
                    </a:srgbClr>
                  </a:solidFill>
                </a:ln>
                <a:solidFill>
                  <a:srgbClr val="303030"/>
                </a:solidFill>
                <a:latin typeface="나눔스퀘어_ac ExtraBold"/>
                <a:ea typeface="나눔스퀘어_ac ExtraBold"/>
              </a:rPr>
              <a:t>결론</a:t>
            </a:r>
            <a:endParaRPr lang="en-US" altLang="ko-KR" sz="3200" u="sng" spc="101" dirty="0">
              <a:ln w="9525">
                <a:solidFill>
                  <a:srgbClr val="1B4281">
                    <a:alpha val="20000"/>
                  </a:srgbClr>
                </a:solidFill>
              </a:ln>
              <a:solidFill>
                <a:schemeClr val="bg1">
                  <a:lumMod val="50000"/>
                </a:schemeClr>
              </a:solidFill>
              <a:latin typeface="나눔스퀘어_ac ExtraBold"/>
              <a:ea typeface="나눔스퀘어_ac ExtraBold"/>
            </a:endParaRPr>
          </a:p>
        </p:txBody>
      </p:sp>
      <p:sp>
        <p:nvSpPr>
          <p:cNvPr id="16" name="사각형: 잘린 대각선 방향 모서리 15">
            <a:extLst>
              <a:ext uri="{FF2B5EF4-FFF2-40B4-BE49-F238E27FC236}">
                <a16:creationId xmlns:a16="http://schemas.microsoft.com/office/drawing/2014/main" id="{4BF8CD9D-B2C8-4F2D-A05C-6806B96BE2A8}"/>
              </a:ext>
            </a:extLst>
          </p:cNvPr>
          <p:cNvSpPr/>
          <p:nvPr/>
        </p:nvSpPr>
        <p:spPr>
          <a:xfrm>
            <a:off x="6749564" y="1787995"/>
            <a:ext cx="4148070" cy="1631801"/>
          </a:xfrm>
          <a:prstGeom prst="snip2DiagRect">
            <a:avLst>
              <a:gd name="adj1" fmla="val 0"/>
              <a:gd name="adj2" fmla="val 16667"/>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anchor="ctr">
            <a:noAutofit/>
          </a:bodyPr>
          <a:lstStyle/>
          <a:p>
            <a:pPr lvl="0">
              <a:defRPr lang="ko-KR" altLang="en-US"/>
            </a:pPr>
            <a:r>
              <a:rPr lang="ko-KR" altLang="en-US" sz="3600" spc="101" dirty="0">
                <a:ln w="9525">
                  <a:solidFill>
                    <a:srgbClr val="1B4281">
                      <a:alpha val="20000"/>
                    </a:srgbClr>
                  </a:solidFill>
                </a:ln>
                <a:solidFill>
                  <a:srgbClr val="303030"/>
                </a:solidFill>
                <a:latin typeface="나눔스퀘어_ac ExtraBold"/>
                <a:ea typeface="나눔스퀘어_ac ExtraBold"/>
              </a:rPr>
              <a:t>의사결정 나무</a:t>
            </a:r>
            <a:r>
              <a:rPr lang="en-US" altLang="ko-KR" sz="3600" spc="101" dirty="0">
                <a:ln w="9525">
                  <a:solidFill>
                    <a:srgbClr val="1B4281">
                      <a:alpha val="20000"/>
                    </a:srgbClr>
                  </a:solidFill>
                </a:ln>
                <a:solidFill>
                  <a:srgbClr val="303030"/>
                </a:solidFill>
                <a:latin typeface="나눔스퀘어_ac ExtraBold"/>
                <a:ea typeface="나눔스퀘어_ac ExtraBold"/>
              </a:rPr>
              <a:t>(Decision Tree)</a:t>
            </a:r>
          </a:p>
        </p:txBody>
      </p:sp>
      <p:sp>
        <p:nvSpPr>
          <p:cNvPr id="18" name="사각형: 잘린 대각선 방향 모서리 17">
            <a:extLst>
              <a:ext uri="{FF2B5EF4-FFF2-40B4-BE49-F238E27FC236}">
                <a16:creationId xmlns:a16="http://schemas.microsoft.com/office/drawing/2014/main" id="{B714AD7F-377F-47B1-9B26-98686CBF0D5B}"/>
              </a:ext>
            </a:extLst>
          </p:cNvPr>
          <p:cNvSpPr/>
          <p:nvPr/>
        </p:nvSpPr>
        <p:spPr>
          <a:xfrm>
            <a:off x="1294368" y="1775334"/>
            <a:ext cx="4148070" cy="1604679"/>
          </a:xfrm>
          <a:prstGeom prst="snip2DiagRect">
            <a:avLst>
              <a:gd name="adj1" fmla="val 0"/>
              <a:gd name="adj2" fmla="val 16667"/>
            </a:avLst>
          </a:prstGeom>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anchor="ctr">
            <a:noAutofit/>
          </a:bodyPr>
          <a:lstStyle/>
          <a:p>
            <a:pPr lvl="0">
              <a:defRPr lang="ko-KR" altLang="en-US"/>
            </a:pPr>
            <a:r>
              <a:rPr lang="ko-KR" altLang="en-US" sz="3600" spc="101" dirty="0">
                <a:ln w="9525">
                  <a:solidFill>
                    <a:srgbClr val="1B4281">
                      <a:alpha val="20000"/>
                    </a:srgbClr>
                  </a:solidFill>
                </a:ln>
                <a:solidFill>
                  <a:srgbClr val="303030"/>
                </a:solidFill>
                <a:latin typeface="나눔스퀘어_ac ExtraBold"/>
                <a:ea typeface="나눔스퀘어_ac ExtraBold"/>
              </a:rPr>
              <a:t>연관성 분석</a:t>
            </a:r>
            <a:r>
              <a:rPr lang="en-US" altLang="ko-KR" sz="3600" spc="101" dirty="0">
                <a:ln w="9525">
                  <a:solidFill>
                    <a:srgbClr val="1B4281">
                      <a:alpha val="20000"/>
                    </a:srgbClr>
                  </a:solidFill>
                </a:ln>
                <a:solidFill>
                  <a:srgbClr val="303030"/>
                </a:solidFill>
                <a:latin typeface="나눔스퀘어_ac ExtraBold"/>
                <a:ea typeface="나눔스퀘어_ac ExtraBold"/>
              </a:rPr>
              <a:t>(ASSOCIATION)</a:t>
            </a:r>
          </a:p>
        </p:txBody>
      </p:sp>
      <p:sp>
        <p:nvSpPr>
          <p:cNvPr id="24" name="직사각형 40">
            <a:extLst>
              <a:ext uri="{FF2B5EF4-FFF2-40B4-BE49-F238E27FC236}">
                <a16:creationId xmlns:a16="http://schemas.microsoft.com/office/drawing/2014/main" id="{E3EC9485-7539-491D-A344-F0983869E8C1}"/>
              </a:ext>
            </a:extLst>
          </p:cNvPr>
          <p:cNvSpPr/>
          <p:nvPr/>
        </p:nvSpPr>
        <p:spPr>
          <a:xfrm>
            <a:off x="1294368" y="4067836"/>
            <a:ext cx="4260219" cy="1220527"/>
          </a:xfrm>
          <a:prstGeom prst="rect">
            <a:avLst/>
          </a:prstGeom>
        </p:spPr>
        <p:txBody>
          <a:bodyPr wrap="square">
            <a:spAutoFit/>
          </a:bodyPr>
          <a:lstStyle/>
          <a:p>
            <a:pPr>
              <a:lnSpc>
                <a:spcPct val="150000"/>
              </a:lnSpc>
              <a:defRPr lang="ko-KR" altLang="en-US"/>
            </a:pPr>
            <a:r>
              <a:rPr lang="en-US" altLang="ko-KR" sz="1700" b="1" dirty="0">
                <a:ln w="9525">
                  <a:solidFill>
                    <a:srgbClr val="404040">
                      <a:alpha val="30000"/>
                    </a:srgbClr>
                  </a:solidFill>
                </a:ln>
                <a:solidFill>
                  <a:schemeClr val="bg1">
                    <a:lumMod val="10000"/>
                  </a:schemeClr>
                </a:solidFill>
                <a:latin typeface="나눔고딕"/>
                <a:ea typeface="나눔고딕"/>
              </a:rPr>
              <a:t>1. </a:t>
            </a:r>
            <a:r>
              <a:rPr lang="ko-KR" altLang="en-US" sz="1700" b="1" dirty="0">
                <a:ln w="9525">
                  <a:solidFill>
                    <a:srgbClr val="404040">
                      <a:alpha val="30000"/>
                    </a:srgbClr>
                  </a:solidFill>
                </a:ln>
                <a:solidFill>
                  <a:schemeClr val="bg1">
                    <a:lumMod val="10000"/>
                  </a:schemeClr>
                </a:solidFill>
                <a:latin typeface="나눔고딕"/>
                <a:ea typeface="나눔고딕"/>
              </a:rPr>
              <a:t>주상병과 부상병의 관계 파악에 용이</a:t>
            </a:r>
            <a:endParaRPr lang="en-US" altLang="ko-KR" sz="1700" b="1" dirty="0">
              <a:ln w="9525">
                <a:solidFill>
                  <a:srgbClr val="404040">
                    <a:alpha val="30000"/>
                  </a:srgbClr>
                </a:solidFill>
              </a:ln>
              <a:solidFill>
                <a:schemeClr val="bg1">
                  <a:lumMod val="10000"/>
                </a:schemeClr>
              </a:solidFill>
              <a:latin typeface="나눔고딕"/>
              <a:ea typeface="나눔고딕"/>
            </a:endParaRPr>
          </a:p>
          <a:p>
            <a:pPr>
              <a:lnSpc>
                <a:spcPct val="150000"/>
              </a:lnSpc>
              <a:defRPr lang="ko-KR" altLang="en-US"/>
            </a:pPr>
            <a:r>
              <a:rPr lang="en-US" altLang="ko-KR" sz="1700" b="1" dirty="0">
                <a:ln w="9525">
                  <a:solidFill>
                    <a:srgbClr val="404040">
                      <a:alpha val="30000"/>
                    </a:srgbClr>
                  </a:solidFill>
                </a:ln>
                <a:solidFill>
                  <a:schemeClr val="bg1">
                    <a:lumMod val="10000"/>
                  </a:schemeClr>
                </a:solidFill>
                <a:latin typeface="나눔고딕"/>
                <a:ea typeface="나눔고딕"/>
              </a:rPr>
              <a:t>2. </a:t>
            </a:r>
            <a:r>
              <a:rPr lang="ko-KR" altLang="en-US" sz="1700" b="1" dirty="0">
                <a:ln w="9525">
                  <a:solidFill>
                    <a:srgbClr val="404040">
                      <a:alpha val="30000"/>
                    </a:srgbClr>
                  </a:solidFill>
                </a:ln>
                <a:solidFill>
                  <a:schemeClr val="bg1">
                    <a:lumMod val="10000"/>
                  </a:schemeClr>
                </a:solidFill>
                <a:latin typeface="나눔고딕"/>
                <a:ea typeface="나눔고딕"/>
              </a:rPr>
              <a:t>전혀 예측하지 못한 합병증을 수치로 파악 가능</a:t>
            </a:r>
            <a:endParaRPr lang="en-US" altLang="ko-KR" sz="1700" b="1" dirty="0">
              <a:ln w="9525">
                <a:solidFill>
                  <a:srgbClr val="404040">
                    <a:alpha val="30000"/>
                  </a:srgbClr>
                </a:solidFill>
              </a:ln>
              <a:solidFill>
                <a:schemeClr val="bg1">
                  <a:lumMod val="10000"/>
                </a:schemeClr>
              </a:solidFill>
              <a:latin typeface="나눔고딕"/>
              <a:ea typeface="나눔고딕"/>
            </a:endParaRPr>
          </a:p>
        </p:txBody>
      </p:sp>
      <p:sp>
        <p:nvSpPr>
          <p:cNvPr id="28" name="직사각형 40">
            <a:extLst>
              <a:ext uri="{FF2B5EF4-FFF2-40B4-BE49-F238E27FC236}">
                <a16:creationId xmlns:a16="http://schemas.microsoft.com/office/drawing/2014/main" id="{0D29156F-0818-4980-9709-56B26482F788}"/>
              </a:ext>
            </a:extLst>
          </p:cNvPr>
          <p:cNvSpPr/>
          <p:nvPr/>
        </p:nvSpPr>
        <p:spPr>
          <a:xfrm>
            <a:off x="6749564" y="4067836"/>
            <a:ext cx="4260219" cy="1612942"/>
          </a:xfrm>
          <a:prstGeom prst="rect">
            <a:avLst/>
          </a:prstGeom>
        </p:spPr>
        <p:txBody>
          <a:bodyPr wrap="square">
            <a:spAutoFit/>
          </a:bodyPr>
          <a:lstStyle/>
          <a:p>
            <a:pPr marL="342900" indent="-342900">
              <a:lnSpc>
                <a:spcPct val="150000"/>
              </a:lnSpc>
              <a:buAutoNum type="arabicPeriod"/>
              <a:defRPr lang="ko-KR" altLang="en-US"/>
            </a:pPr>
            <a:r>
              <a:rPr lang="ko-KR" altLang="en-US" sz="1700" b="1" dirty="0">
                <a:ln w="9525">
                  <a:solidFill>
                    <a:srgbClr val="404040">
                      <a:alpha val="30000"/>
                    </a:srgbClr>
                  </a:solidFill>
                </a:ln>
                <a:solidFill>
                  <a:schemeClr val="bg1">
                    <a:lumMod val="10000"/>
                  </a:schemeClr>
                </a:solidFill>
                <a:latin typeface="나눔고딕"/>
                <a:ea typeface="나눔고딕"/>
              </a:rPr>
              <a:t>저가형</a:t>
            </a:r>
            <a:r>
              <a:rPr lang="en-US" altLang="ko-KR" sz="1700" b="1" dirty="0">
                <a:ln w="9525">
                  <a:solidFill>
                    <a:srgbClr val="404040">
                      <a:alpha val="30000"/>
                    </a:srgbClr>
                  </a:solidFill>
                </a:ln>
                <a:solidFill>
                  <a:schemeClr val="bg1">
                    <a:lumMod val="10000"/>
                  </a:schemeClr>
                </a:solidFill>
                <a:latin typeface="나눔고딕"/>
                <a:ea typeface="나눔고딕"/>
              </a:rPr>
              <a:t>, </a:t>
            </a:r>
            <a:r>
              <a:rPr lang="ko-KR" altLang="en-US" sz="1700" b="1" dirty="0">
                <a:ln w="9525">
                  <a:solidFill>
                    <a:srgbClr val="404040">
                      <a:alpha val="30000"/>
                    </a:srgbClr>
                  </a:solidFill>
                </a:ln>
                <a:solidFill>
                  <a:schemeClr val="bg1">
                    <a:lumMod val="10000"/>
                  </a:schemeClr>
                </a:solidFill>
                <a:latin typeface="나눔고딕"/>
                <a:ea typeface="나눔고딕"/>
              </a:rPr>
              <a:t>고가형 의료행위에 영향 요인 제공</a:t>
            </a:r>
            <a:endParaRPr lang="en-US" altLang="ko-KR" sz="1700" b="1" dirty="0">
              <a:ln w="9525">
                <a:solidFill>
                  <a:srgbClr val="404040">
                    <a:alpha val="30000"/>
                  </a:srgbClr>
                </a:solidFill>
              </a:ln>
              <a:solidFill>
                <a:schemeClr val="bg1">
                  <a:lumMod val="10000"/>
                </a:schemeClr>
              </a:solidFill>
              <a:latin typeface="나눔고딕"/>
              <a:ea typeface="나눔고딕"/>
            </a:endParaRPr>
          </a:p>
          <a:p>
            <a:pPr marL="342900" indent="-342900">
              <a:lnSpc>
                <a:spcPct val="150000"/>
              </a:lnSpc>
              <a:buAutoNum type="arabicPeriod"/>
              <a:defRPr lang="ko-KR" altLang="en-US"/>
            </a:pPr>
            <a:r>
              <a:rPr lang="ko-KR" altLang="en-US" sz="1700" b="1" dirty="0">
                <a:ln w="9525">
                  <a:solidFill>
                    <a:srgbClr val="404040">
                      <a:alpha val="30000"/>
                    </a:srgbClr>
                  </a:solidFill>
                </a:ln>
                <a:solidFill>
                  <a:schemeClr val="bg1">
                    <a:lumMod val="10000"/>
                  </a:schemeClr>
                </a:solidFill>
                <a:latin typeface="나눔고딕"/>
                <a:ea typeface="나눔고딕"/>
              </a:rPr>
              <a:t>보험료 산정의 타당성 평가의 기준 제시</a:t>
            </a:r>
            <a:endParaRPr lang="en-US" altLang="ko-KR" sz="1700" b="1" dirty="0">
              <a:ln w="9525">
                <a:solidFill>
                  <a:srgbClr val="404040">
                    <a:alpha val="30000"/>
                  </a:srgbClr>
                </a:solidFill>
              </a:ln>
              <a:solidFill>
                <a:schemeClr val="bg1">
                  <a:lumMod val="10000"/>
                </a:schemeClr>
              </a:solidFill>
              <a:latin typeface="나눔고딕"/>
              <a:ea typeface="나눔고딕"/>
            </a:endParaRPr>
          </a:p>
        </p:txBody>
      </p:sp>
    </p:spTree>
    <p:extLst>
      <p:ext uri="{BB962C8B-B14F-4D97-AF65-F5344CB8AC3E}">
        <p14:creationId xmlns:p14="http://schemas.microsoft.com/office/powerpoint/2010/main" val="332929045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각 삼각형 39"/>
          <p:cNvSpPr/>
          <p:nvPr/>
        </p:nvSpPr>
        <p:spPr>
          <a:xfrm flipH="1" flipV="1">
            <a:off x="7546313" y="9797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41" name="직각 삼각형 40"/>
          <p:cNvSpPr/>
          <p:nvPr/>
        </p:nvSpPr>
        <p:spPr>
          <a:xfrm rot="5400000" flipH="1" flipV="1">
            <a:off x="6482025" y="1159785"/>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6" name="직사각형 5"/>
          <p:cNvSpPr/>
          <p:nvPr/>
        </p:nvSpPr>
        <p:spPr>
          <a:xfrm>
            <a:off x="112207" y="97972"/>
            <a:ext cx="11967587" cy="66620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sp>
        <p:nvSpPr>
          <p:cNvPr id="33" name="직사각형 32"/>
          <p:cNvSpPr/>
          <p:nvPr/>
        </p:nvSpPr>
        <p:spPr>
          <a:xfrm>
            <a:off x="3761293" y="2826362"/>
            <a:ext cx="4987473" cy="1200329"/>
          </a:xfrm>
          <a:prstGeom prst="rect">
            <a:avLst/>
          </a:prstGeom>
        </p:spPr>
        <p:txBody>
          <a:bodyPr wrap="square">
            <a:spAutoFit/>
          </a:bodyPr>
          <a:lstStyle/>
          <a:p>
            <a:pPr algn="ctr">
              <a:defRPr lang="ko-KR" altLang="en-US"/>
            </a:pPr>
            <a:r>
              <a:rPr lang="en-US" altLang="ko-KR" sz="7200" b="1" dirty="0">
                <a:ln w="9525">
                  <a:solidFill>
                    <a:srgbClr val="404040">
                      <a:alpha val="50000"/>
                    </a:srgbClr>
                  </a:solidFill>
                </a:ln>
                <a:solidFill>
                  <a:srgbClr val="404040"/>
                </a:solidFill>
                <a:latin typeface="나눔바른고딕"/>
                <a:ea typeface="나눔바른고딕"/>
              </a:rPr>
              <a:t>Q &amp; A</a:t>
            </a:r>
          </a:p>
        </p:txBody>
      </p:sp>
      <p:sp>
        <p:nvSpPr>
          <p:cNvPr id="43" name="직각 삼각형 42"/>
          <p:cNvSpPr/>
          <p:nvPr/>
        </p:nvSpPr>
        <p:spPr>
          <a:xfrm>
            <a:off x="112206" y="95499"/>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
        <p:nvSpPr>
          <p:cNvPr id="44" name="직각 삼각형 43"/>
          <p:cNvSpPr/>
          <p:nvPr/>
        </p:nvSpPr>
        <p:spPr>
          <a:xfrm rot="5400000">
            <a:off x="1192588" y="-95722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Tree>
    <p:extLst>
      <p:ext uri="{BB962C8B-B14F-4D97-AF65-F5344CB8AC3E}">
        <p14:creationId xmlns:p14="http://schemas.microsoft.com/office/powerpoint/2010/main" val="94385972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각 삼각형 39"/>
          <p:cNvSpPr/>
          <p:nvPr/>
        </p:nvSpPr>
        <p:spPr>
          <a:xfrm flipH="1" flipV="1">
            <a:off x="7546313" y="9797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41" name="직각 삼각형 40"/>
          <p:cNvSpPr/>
          <p:nvPr/>
        </p:nvSpPr>
        <p:spPr>
          <a:xfrm rot="5400000" flipH="1" flipV="1">
            <a:off x="6482025" y="1159785"/>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6" name="직사각형 5"/>
          <p:cNvSpPr/>
          <p:nvPr/>
        </p:nvSpPr>
        <p:spPr>
          <a:xfrm>
            <a:off x="112207" y="97972"/>
            <a:ext cx="11967587" cy="66620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nvGrpSpPr>
          <p:cNvPr id="23" name="그룹 22"/>
          <p:cNvGrpSpPr/>
          <p:nvPr/>
        </p:nvGrpSpPr>
        <p:grpSpPr>
          <a:xfrm>
            <a:off x="4909002" y="2359457"/>
            <a:ext cx="2400300" cy="2139086"/>
            <a:chOff x="5138865" y="2500427"/>
            <a:chExt cx="1935480" cy="1857146"/>
          </a:xfrm>
        </p:grpSpPr>
        <p:sp>
          <p:nvSpPr>
            <p:cNvPr id="25" name="직사각형 24"/>
            <p:cNvSpPr/>
            <p:nvPr/>
          </p:nvSpPr>
          <p:spPr>
            <a:xfrm>
              <a:off x="5166856" y="2500427"/>
              <a:ext cx="1858289" cy="1857146"/>
            </a:xfrm>
            <a:prstGeom prst="rect">
              <a:avLst/>
            </a:prstGeom>
            <a:noFill/>
            <a:ln w="698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cxnSp>
          <p:nvCxnSpPr>
            <p:cNvPr id="29" name="직선 연결선 28"/>
            <p:cNvCxnSpPr/>
            <p:nvPr/>
          </p:nvCxnSpPr>
          <p:spPr>
            <a:xfrm flipV="1">
              <a:off x="5778899" y="3687010"/>
              <a:ext cx="634201" cy="5638"/>
            </a:xfrm>
            <a:prstGeom prst="line">
              <a:avLst/>
            </a:prstGeom>
            <a:ln w="28575">
              <a:solidFill>
                <a:srgbClr val="404040"/>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5138865" y="2934683"/>
              <a:ext cx="1935480" cy="721468"/>
            </a:xfrm>
            <a:prstGeom prst="rect">
              <a:avLst/>
            </a:prstGeom>
          </p:spPr>
          <p:txBody>
            <a:bodyPr wrap="square">
              <a:spAutoFit/>
            </a:bodyPr>
            <a:lstStyle/>
            <a:p>
              <a:pPr algn="ctr">
                <a:defRPr lang="ko-KR" altLang="en-US"/>
              </a:pPr>
              <a:r>
                <a:rPr lang="en-US" altLang="ko-KR" sz="2400" b="1" dirty="0">
                  <a:ln w="9525">
                    <a:solidFill>
                      <a:srgbClr val="404040">
                        <a:alpha val="50000"/>
                      </a:srgbClr>
                    </a:solidFill>
                  </a:ln>
                  <a:solidFill>
                    <a:srgbClr val="404040"/>
                  </a:solidFill>
                  <a:latin typeface="나눔바른고딕"/>
                  <a:ea typeface="나눔바른고딕"/>
                </a:rPr>
                <a:t>Project goal</a:t>
              </a:r>
            </a:p>
            <a:p>
              <a:pPr algn="ctr">
                <a:defRPr lang="ko-KR" altLang="en-US"/>
              </a:pPr>
              <a:r>
                <a:rPr lang="en-US" altLang="ko-KR" sz="2400" b="1" dirty="0">
                  <a:ln w="9525">
                    <a:solidFill>
                      <a:srgbClr val="404040">
                        <a:alpha val="50000"/>
                      </a:srgbClr>
                    </a:solidFill>
                  </a:ln>
                  <a:solidFill>
                    <a:srgbClr val="404040"/>
                  </a:solidFill>
                  <a:latin typeface="나눔바른고딕"/>
                  <a:ea typeface="나눔바른고딕"/>
                </a:rPr>
                <a:t>And range</a:t>
              </a:r>
            </a:p>
          </p:txBody>
        </p:sp>
      </p:grpSp>
      <p:sp>
        <p:nvSpPr>
          <p:cNvPr id="42" name="직사각형 41"/>
          <p:cNvSpPr/>
          <p:nvPr/>
        </p:nvSpPr>
        <p:spPr>
          <a:xfrm>
            <a:off x="5337810" y="4711634"/>
            <a:ext cx="1506855" cy="363286"/>
          </a:xfrm>
          <a:prstGeom prst="rect">
            <a:avLst/>
          </a:prstGeom>
        </p:spPr>
        <p:txBody>
          <a:bodyPr wrap="none">
            <a:spAutoFit/>
          </a:bodyPr>
          <a:lstStyle/>
          <a:p>
            <a:pPr algn="ctr">
              <a:defRPr lang="ko-KR" altLang="en-US"/>
            </a:pPr>
            <a:r>
              <a:rPr lang="en-US" altLang="ko-KR">
                <a:ln w="9525">
                  <a:solidFill>
                    <a:schemeClr val="tx1">
                      <a:lumMod val="75000"/>
                      <a:lumOff val="25000"/>
                      <a:alpha val="30000"/>
                    </a:schemeClr>
                  </a:solidFill>
                </a:ln>
                <a:solidFill>
                  <a:schemeClr val="tx1">
                    <a:lumMod val="75000"/>
                    <a:lumOff val="25000"/>
                  </a:schemeClr>
                </a:solidFill>
                <a:latin typeface="나눔바른고딕"/>
                <a:ea typeface="나눔바른고딕"/>
              </a:rPr>
              <a:t>HUFSurance</a:t>
            </a:r>
          </a:p>
        </p:txBody>
      </p:sp>
      <p:sp>
        <p:nvSpPr>
          <p:cNvPr id="43" name="직각 삼각형 42"/>
          <p:cNvSpPr/>
          <p:nvPr/>
        </p:nvSpPr>
        <p:spPr>
          <a:xfrm>
            <a:off x="112206" y="95499"/>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
        <p:nvSpPr>
          <p:cNvPr id="44" name="직각 삼각형 43"/>
          <p:cNvSpPr/>
          <p:nvPr/>
        </p:nvSpPr>
        <p:spPr>
          <a:xfrm rot="5400000">
            <a:off x="1192588" y="-95722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Tree>
    <p:extLst>
      <p:ext uri="{BB962C8B-B14F-4D97-AF65-F5344CB8AC3E}">
        <p14:creationId xmlns:p14="http://schemas.microsoft.com/office/powerpoint/2010/main" val="58426563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각 삼각형 30"/>
          <p:cNvSpPr/>
          <p:nvPr/>
        </p:nvSpPr>
        <p:spPr>
          <a:xfrm flipH="1" flipV="1">
            <a:off x="7546312" y="-1"/>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2081" name="직각 삼각형 39"/>
          <p:cNvSpPr/>
          <p:nvPr/>
        </p:nvSpPr>
        <p:spPr>
          <a:xfrm flipH="1">
            <a:off x="7540839" y="-18407"/>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432000" y="362601"/>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73" name="직선 연결선 2072"/>
          <p:cNvCxnSpPr/>
          <p:nvPr/>
        </p:nvCxnSpPr>
        <p:spPr>
          <a:xfrm>
            <a:off x="2340000" y="1281600"/>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그래픽 3" descr="사용자 그룹">
            <a:extLst>
              <a:ext uri="{FF2B5EF4-FFF2-40B4-BE49-F238E27FC236}">
                <a16:creationId xmlns:a16="http://schemas.microsoft.com/office/drawing/2014/main" id="{F55D2E6A-F25A-493E-B1D1-6DA7AB3D68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9211" y="2177491"/>
            <a:ext cx="3071689" cy="3071689"/>
          </a:xfrm>
          <a:prstGeom prst="rect">
            <a:avLst/>
          </a:prstGeom>
        </p:spPr>
      </p:pic>
      <p:pic>
        <p:nvPicPr>
          <p:cNvPr id="1026" name="Picture 2" descr="국민건강보험공단에 대한 이미지 검색결과">
            <a:extLst>
              <a:ext uri="{FF2B5EF4-FFF2-40B4-BE49-F238E27FC236}">
                <a16:creationId xmlns:a16="http://schemas.microsoft.com/office/drawing/2014/main" id="{6CA14A96-414C-4834-87D5-5DAAEF48F3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549" y="1795528"/>
            <a:ext cx="3835613" cy="3835613"/>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래픽 17" descr="조금 굽은 화살표">
            <a:extLst>
              <a:ext uri="{FF2B5EF4-FFF2-40B4-BE49-F238E27FC236}">
                <a16:creationId xmlns:a16="http://schemas.microsoft.com/office/drawing/2014/main" id="{98B332AC-481C-4334-9EA8-BB0D28D8B0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99100" y="2924175"/>
            <a:ext cx="1714500" cy="1714500"/>
          </a:xfrm>
          <a:prstGeom prst="rect">
            <a:avLst/>
          </a:prstGeom>
        </p:spPr>
      </p:pic>
      <p:sp>
        <p:nvSpPr>
          <p:cNvPr id="25" name="TextBox 24">
            <a:extLst>
              <a:ext uri="{FF2B5EF4-FFF2-40B4-BE49-F238E27FC236}">
                <a16:creationId xmlns:a16="http://schemas.microsoft.com/office/drawing/2014/main" id="{45F11D3B-1B84-41A6-B9F6-AC98FADD15ED}"/>
              </a:ext>
            </a:extLst>
          </p:cNvPr>
          <p:cNvSpPr txBox="1"/>
          <p:nvPr/>
        </p:nvSpPr>
        <p:spPr>
          <a:xfrm>
            <a:off x="4253910" y="405033"/>
            <a:ext cx="4004879" cy="523220"/>
          </a:xfrm>
          <a:prstGeom prst="rect">
            <a:avLst/>
          </a:prstGeom>
          <a:noFill/>
        </p:spPr>
        <p:txBody>
          <a:bodyPr wrap="square">
            <a:spAutoFit/>
          </a:bodyPr>
          <a:lstStyle/>
          <a:p>
            <a:pPr>
              <a:defRPr lang="ko-KR" altLang="en-US"/>
            </a:pPr>
            <a:r>
              <a:rPr lang="ko-KR" altLang="en-US" sz="2800" b="1" dirty="0">
                <a:ln w="9525">
                  <a:solidFill>
                    <a:srgbClr val="404040">
                      <a:alpha val="50000"/>
                    </a:srgbClr>
                  </a:solidFill>
                </a:ln>
                <a:solidFill>
                  <a:srgbClr val="404040"/>
                </a:solidFill>
                <a:latin typeface="나눔바른고딕"/>
                <a:ea typeface="나눔바른고딕"/>
              </a:rPr>
              <a:t>의사결정의 기회 제공</a:t>
            </a:r>
            <a:endParaRPr lang="en-US" altLang="ko-KR" sz="2800" b="1" dirty="0">
              <a:ln w="9525">
                <a:solidFill>
                  <a:srgbClr val="404040">
                    <a:alpha val="50000"/>
                  </a:srgbClr>
                </a:solidFill>
              </a:ln>
              <a:solidFill>
                <a:srgbClr val="404040"/>
              </a:solidFill>
              <a:latin typeface="나눔바른고딕"/>
              <a:ea typeface="나눔바른고딕"/>
            </a:endParaRPr>
          </a:p>
        </p:txBody>
      </p:sp>
      <p:sp>
        <p:nvSpPr>
          <p:cNvPr id="27" name="직사각형 26">
            <a:extLst>
              <a:ext uri="{FF2B5EF4-FFF2-40B4-BE49-F238E27FC236}">
                <a16:creationId xmlns:a16="http://schemas.microsoft.com/office/drawing/2014/main" id="{8797749A-80A6-42AF-A082-0E9D042AF3C0}"/>
              </a:ext>
            </a:extLst>
          </p:cNvPr>
          <p:cNvSpPr/>
          <p:nvPr/>
        </p:nvSpPr>
        <p:spPr>
          <a:xfrm>
            <a:off x="-63036" y="490203"/>
            <a:ext cx="2400300" cy="830997"/>
          </a:xfrm>
          <a:prstGeom prst="rect">
            <a:avLst/>
          </a:prstGeom>
        </p:spPr>
        <p:txBody>
          <a:bodyPr wrap="square">
            <a:spAutoFit/>
          </a:bodyPr>
          <a:lstStyle/>
          <a:p>
            <a:pPr algn="ctr">
              <a:defRPr lang="ko-KR" altLang="en-US"/>
            </a:pPr>
            <a:r>
              <a:rPr lang="en-US" altLang="ko-KR" sz="2400" b="1" dirty="0">
                <a:ln w="9525">
                  <a:solidFill>
                    <a:srgbClr val="404040">
                      <a:alpha val="50000"/>
                    </a:srgbClr>
                  </a:solidFill>
                </a:ln>
                <a:solidFill>
                  <a:srgbClr val="404040"/>
                </a:solidFill>
                <a:latin typeface="나눔바른고딕"/>
                <a:ea typeface="나눔바른고딕"/>
              </a:rPr>
              <a:t>Project goal</a:t>
            </a:r>
          </a:p>
          <a:p>
            <a:pPr algn="ctr">
              <a:defRPr lang="ko-KR" altLang="en-US"/>
            </a:pPr>
            <a:r>
              <a:rPr lang="en-US" altLang="ko-KR" sz="2400" b="1" dirty="0">
                <a:ln w="9525">
                  <a:solidFill>
                    <a:srgbClr val="404040">
                      <a:alpha val="50000"/>
                    </a:srgbClr>
                  </a:solidFill>
                </a:ln>
                <a:solidFill>
                  <a:srgbClr val="404040"/>
                </a:solidFill>
                <a:latin typeface="나눔바른고딕"/>
                <a:ea typeface="나눔바른고딕"/>
              </a:rPr>
              <a:t>And range</a:t>
            </a:r>
          </a:p>
        </p:txBody>
      </p:sp>
    </p:spTree>
    <p:extLst>
      <p:ext uri="{BB962C8B-B14F-4D97-AF65-F5344CB8AC3E}">
        <p14:creationId xmlns:p14="http://schemas.microsoft.com/office/powerpoint/2010/main" val="427652759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각 삼각형 39"/>
          <p:cNvSpPr/>
          <p:nvPr/>
        </p:nvSpPr>
        <p:spPr>
          <a:xfrm flipH="1" flipV="1">
            <a:off x="7546313" y="9797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41" name="직각 삼각형 40"/>
          <p:cNvSpPr/>
          <p:nvPr/>
        </p:nvSpPr>
        <p:spPr>
          <a:xfrm rot="5400000" flipH="1" flipV="1">
            <a:off x="6482025" y="1159785"/>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6" name="직사각형 5"/>
          <p:cNvSpPr/>
          <p:nvPr/>
        </p:nvSpPr>
        <p:spPr>
          <a:xfrm>
            <a:off x="112207" y="97972"/>
            <a:ext cx="11967587" cy="66620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grpSp>
        <p:nvGrpSpPr>
          <p:cNvPr id="23" name="그룹 22"/>
          <p:cNvGrpSpPr/>
          <p:nvPr/>
        </p:nvGrpSpPr>
        <p:grpSpPr>
          <a:xfrm>
            <a:off x="4909002" y="2359457"/>
            <a:ext cx="2400300" cy="2139086"/>
            <a:chOff x="5138865" y="2500427"/>
            <a:chExt cx="1935480" cy="1857146"/>
          </a:xfrm>
        </p:grpSpPr>
        <p:sp>
          <p:nvSpPr>
            <p:cNvPr id="25" name="직사각형 24"/>
            <p:cNvSpPr/>
            <p:nvPr/>
          </p:nvSpPr>
          <p:spPr>
            <a:xfrm>
              <a:off x="5166856" y="2500427"/>
              <a:ext cx="1858289" cy="1857146"/>
            </a:xfrm>
            <a:prstGeom prst="rect">
              <a:avLst/>
            </a:prstGeom>
            <a:noFill/>
            <a:ln w="698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p>
          </p:txBody>
        </p:sp>
        <p:cxnSp>
          <p:nvCxnSpPr>
            <p:cNvPr id="29" name="직선 연결선 28"/>
            <p:cNvCxnSpPr/>
            <p:nvPr/>
          </p:nvCxnSpPr>
          <p:spPr>
            <a:xfrm flipV="1">
              <a:off x="5778899" y="3687010"/>
              <a:ext cx="634201" cy="5638"/>
            </a:xfrm>
            <a:prstGeom prst="line">
              <a:avLst/>
            </a:prstGeom>
            <a:ln w="28575">
              <a:solidFill>
                <a:srgbClr val="404040"/>
              </a:solidFill>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5138865" y="2934683"/>
              <a:ext cx="1935480" cy="721468"/>
            </a:xfrm>
            <a:prstGeom prst="rect">
              <a:avLst/>
            </a:prstGeom>
          </p:spPr>
          <p:txBody>
            <a:bodyPr wrap="square">
              <a:spAutoFit/>
            </a:bodyPr>
            <a:lstStyle/>
            <a:p>
              <a:pPr algn="ctr">
                <a:defRPr lang="ko-KR" altLang="en-US"/>
              </a:pPr>
              <a:r>
                <a:rPr lang="en-US" altLang="ko-KR" sz="2400" b="1" dirty="0">
                  <a:ln w="9525">
                    <a:solidFill>
                      <a:srgbClr val="404040">
                        <a:alpha val="50000"/>
                      </a:srgbClr>
                    </a:solidFill>
                  </a:ln>
                  <a:solidFill>
                    <a:srgbClr val="404040"/>
                  </a:solidFill>
                  <a:latin typeface="나눔바른고딕"/>
                  <a:ea typeface="나눔바른고딕"/>
                </a:rPr>
                <a:t>Data Preprocessing</a:t>
              </a:r>
            </a:p>
          </p:txBody>
        </p:sp>
      </p:grpSp>
      <p:sp>
        <p:nvSpPr>
          <p:cNvPr id="42" name="직사각형 41"/>
          <p:cNvSpPr/>
          <p:nvPr/>
        </p:nvSpPr>
        <p:spPr>
          <a:xfrm>
            <a:off x="5337810" y="4711634"/>
            <a:ext cx="1506855" cy="363286"/>
          </a:xfrm>
          <a:prstGeom prst="rect">
            <a:avLst/>
          </a:prstGeom>
        </p:spPr>
        <p:txBody>
          <a:bodyPr wrap="none">
            <a:spAutoFit/>
          </a:bodyPr>
          <a:lstStyle/>
          <a:p>
            <a:pPr algn="ctr">
              <a:defRPr lang="ko-KR" altLang="en-US"/>
            </a:pPr>
            <a:r>
              <a:rPr lang="en-US" altLang="ko-KR">
                <a:ln w="9525">
                  <a:solidFill>
                    <a:schemeClr val="tx1">
                      <a:lumMod val="75000"/>
                      <a:lumOff val="25000"/>
                      <a:alpha val="30000"/>
                    </a:schemeClr>
                  </a:solidFill>
                </a:ln>
                <a:solidFill>
                  <a:schemeClr val="tx1">
                    <a:lumMod val="75000"/>
                    <a:lumOff val="25000"/>
                  </a:schemeClr>
                </a:solidFill>
                <a:latin typeface="나눔바른고딕"/>
                <a:ea typeface="나눔바른고딕"/>
              </a:rPr>
              <a:t>HUFSurance</a:t>
            </a:r>
          </a:p>
        </p:txBody>
      </p:sp>
      <p:sp>
        <p:nvSpPr>
          <p:cNvPr id="43" name="직각 삼각형 42"/>
          <p:cNvSpPr/>
          <p:nvPr/>
        </p:nvSpPr>
        <p:spPr>
          <a:xfrm>
            <a:off x="112206" y="95499"/>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
        <p:nvSpPr>
          <p:cNvPr id="44" name="직각 삼각형 43"/>
          <p:cNvSpPr/>
          <p:nvPr/>
        </p:nvSpPr>
        <p:spPr>
          <a:xfrm rot="5400000">
            <a:off x="1192588" y="-957222"/>
            <a:ext cx="4533482" cy="6662057"/>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vert="horz" wrap="square" lIns="91440" tIns="45720" rIns="91440" bIns="45720" anchor="ctr" anchorCtr="0">
            <a:normAutofit/>
          </a:bodyPr>
          <a:lstStyle/>
          <a:p>
            <a:pPr algn="ctr">
              <a:defRPr lang="ko-KR" altLang="en-US"/>
            </a:pPr>
            <a:endParaRPr lang="ko-KR" altLang="en-US">
              <a:ln w="9525">
                <a:solidFill>
                  <a:srgbClr val="404040">
                    <a:alpha val="20000"/>
                  </a:srgbClr>
                </a:solidFill>
              </a:ln>
              <a:solidFill>
                <a:srgbClr val="404040"/>
              </a:solidFill>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각 삼각형 30"/>
          <p:cNvSpPr/>
          <p:nvPr/>
        </p:nvSpPr>
        <p:spPr>
          <a:xfrm flipH="1" flipV="1">
            <a:off x="7546312" y="-1"/>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2081" name="직각 삼각형 39"/>
          <p:cNvSpPr/>
          <p:nvPr/>
        </p:nvSpPr>
        <p:spPr>
          <a:xfrm flipH="1">
            <a:off x="7540839" y="-18407"/>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432000" y="362601"/>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83953" y="425309"/>
            <a:ext cx="4004879" cy="861774"/>
          </a:xfrm>
          <a:prstGeom prst="rect">
            <a:avLst/>
          </a:prstGeom>
          <a:noFill/>
        </p:spPr>
        <p:txBody>
          <a:bodyPr wrap="square">
            <a:spAutoFit/>
          </a:bodyPr>
          <a:lstStyle/>
          <a:p>
            <a:pPr lvl="0">
              <a:defRPr lang="ko-KR" altLang="en-US"/>
            </a:pPr>
            <a:r>
              <a:rPr lang="en-US" altLang="ko-KR" sz="2500" spc="101" dirty="0">
                <a:ln w="9525">
                  <a:solidFill>
                    <a:srgbClr val="1B4281">
                      <a:alpha val="20000"/>
                    </a:srgbClr>
                  </a:solidFill>
                </a:ln>
                <a:solidFill>
                  <a:srgbClr val="303030"/>
                </a:solidFill>
                <a:latin typeface="나눔스퀘어_ac ExtraBold"/>
                <a:ea typeface="나눔스퀘어_ac ExtraBold"/>
              </a:rPr>
              <a:t>Data</a:t>
            </a:r>
            <a:r>
              <a:rPr lang="ko-KR" altLang="en-US" sz="2500" spc="101" dirty="0">
                <a:ln w="9525">
                  <a:solidFill>
                    <a:srgbClr val="1B4281">
                      <a:alpha val="20000"/>
                    </a:srgbClr>
                  </a:solidFill>
                </a:ln>
                <a:solidFill>
                  <a:srgbClr val="303030"/>
                </a:solidFill>
                <a:latin typeface="나눔스퀘어_ac ExtraBold"/>
                <a:ea typeface="나눔스퀘어_ac ExtraBold"/>
              </a:rPr>
              <a:t> </a:t>
            </a:r>
            <a:r>
              <a:rPr lang="en-US" altLang="ko-KR" sz="2500" spc="101" dirty="0">
                <a:ln w="9525">
                  <a:solidFill>
                    <a:srgbClr val="1B4281">
                      <a:alpha val="20000"/>
                    </a:srgbClr>
                  </a:solidFill>
                </a:ln>
                <a:solidFill>
                  <a:srgbClr val="303030"/>
                </a:solidFill>
                <a:latin typeface="나눔스퀘어_ac ExtraBold"/>
                <a:ea typeface="나눔스퀘어_ac ExtraBold"/>
              </a:rPr>
              <a:t>Preprocessing</a:t>
            </a:r>
          </a:p>
          <a:p>
            <a:pPr lvl="0">
              <a:defRPr lang="ko-KR" altLang="en-US"/>
            </a:pPr>
            <a:r>
              <a:rPr lang="ko-KR" altLang="en-US" sz="2500" u="sng" spc="101" dirty="0">
                <a:ln w="9525">
                  <a:solidFill>
                    <a:srgbClr val="1B4281">
                      <a:alpha val="20000"/>
                    </a:srgbClr>
                  </a:solidFill>
                </a:ln>
                <a:solidFill>
                  <a:schemeClr val="bg1">
                    <a:lumMod val="50000"/>
                  </a:schemeClr>
                </a:solidFill>
                <a:latin typeface="나눔스퀘어_ac ExtraBold"/>
                <a:ea typeface="나눔스퀘어_ac ExtraBold"/>
              </a:rPr>
              <a:t>백 만개 표본</a:t>
            </a:r>
            <a:endParaRPr lang="en-US" altLang="ko-KR" sz="2500" u="sng" spc="101" dirty="0">
              <a:ln w="9525">
                <a:solidFill>
                  <a:srgbClr val="1B4281">
                    <a:alpha val="20000"/>
                  </a:srgbClr>
                </a:solidFill>
              </a:ln>
              <a:solidFill>
                <a:schemeClr val="bg1">
                  <a:lumMod val="50000"/>
                </a:schemeClr>
              </a:solidFill>
              <a:latin typeface="나눔스퀘어_ac ExtraBold"/>
              <a:ea typeface="나눔스퀘어_ac ExtraBold"/>
            </a:endParaRPr>
          </a:p>
        </p:txBody>
      </p:sp>
      <p:cxnSp>
        <p:nvCxnSpPr>
          <p:cNvPr id="2073" name="직선 연결선 2072"/>
          <p:cNvCxnSpPr/>
          <p:nvPr/>
        </p:nvCxnSpPr>
        <p:spPr>
          <a:xfrm>
            <a:off x="2340000" y="1281600"/>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사각형: 잘린 대각선 방향 모서리 25">
            <a:extLst>
              <a:ext uri="{FF2B5EF4-FFF2-40B4-BE49-F238E27FC236}">
                <a16:creationId xmlns:a16="http://schemas.microsoft.com/office/drawing/2014/main" id="{5C652A7E-48B3-4725-87CB-CDA81C861D23}"/>
              </a:ext>
            </a:extLst>
          </p:cNvPr>
          <p:cNvSpPr/>
          <p:nvPr/>
        </p:nvSpPr>
        <p:spPr>
          <a:xfrm>
            <a:off x="1519595" y="2735241"/>
            <a:ext cx="2730320" cy="2408002"/>
          </a:xfrm>
          <a:prstGeom prst="snip2DiagRect">
            <a:avLst>
              <a:gd name="adj1" fmla="val 0"/>
              <a:gd name="adj2" fmla="val 16667"/>
            </a:avLst>
          </a:prstGeom>
          <a:solidFill>
            <a:schemeClr val="bg1">
              <a:lumMod val="10000"/>
              <a:alpha val="23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r>
              <a:rPr lang="en-US" altLang="ko-KR" sz="2800" dirty="0">
                <a:solidFill>
                  <a:schemeClr val="tx1"/>
                </a:solidFill>
              </a:rPr>
              <a:t>12,568,532</a:t>
            </a:r>
          </a:p>
        </p:txBody>
      </p:sp>
      <p:sp>
        <p:nvSpPr>
          <p:cNvPr id="28" name="사각형: 잘린 대각선 방향 모서리 27">
            <a:extLst>
              <a:ext uri="{FF2B5EF4-FFF2-40B4-BE49-F238E27FC236}">
                <a16:creationId xmlns:a16="http://schemas.microsoft.com/office/drawing/2014/main" id="{34C38908-DEBF-4A74-BA78-D2757C150600}"/>
              </a:ext>
            </a:extLst>
          </p:cNvPr>
          <p:cNvSpPr/>
          <p:nvPr/>
        </p:nvSpPr>
        <p:spPr>
          <a:xfrm>
            <a:off x="7877780" y="2735241"/>
            <a:ext cx="2730320" cy="2408002"/>
          </a:xfrm>
          <a:prstGeom prst="snip2DiagRect">
            <a:avLst>
              <a:gd name="adj1" fmla="val 0"/>
              <a:gd name="adj2" fmla="val 16667"/>
            </a:avLst>
          </a:prstGeom>
          <a:solidFill>
            <a:schemeClr val="bg1">
              <a:lumMod val="10000"/>
              <a:alpha val="23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r>
              <a:rPr lang="en-US" altLang="ko-KR" sz="2800" dirty="0">
                <a:solidFill>
                  <a:schemeClr val="tx1"/>
                </a:solidFill>
              </a:rPr>
              <a:t>1,000,004</a:t>
            </a:r>
          </a:p>
          <a:p>
            <a:pPr algn="ctr">
              <a:defRPr lang="ko-KR" altLang="en-US"/>
            </a:pPr>
            <a:r>
              <a:rPr lang="ko-KR" altLang="ko-KR" dirty="0">
                <a:solidFill>
                  <a:schemeClr val="tx1"/>
                </a:solidFill>
              </a:rPr>
              <a:t>가입자 일련번호 </a:t>
            </a:r>
            <a:r>
              <a:rPr lang="en-US" altLang="ko-KR" dirty="0">
                <a:solidFill>
                  <a:schemeClr val="tx1"/>
                </a:solidFill>
              </a:rPr>
              <a:t>1~79818</a:t>
            </a:r>
            <a:r>
              <a:rPr lang="ko-KR" altLang="ko-KR" dirty="0">
                <a:solidFill>
                  <a:schemeClr val="tx1"/>
                </a:solidFill>
              </a:rPr>
              <a:t>번</a:t>
            </a:r>
            <a:endParaRPr lang="en-US" altLang="ko-KR" sz="2500" dirty="0">
              <a:solidFill>
                <a:schemeClr val="tx1"/>
              </a:solidFill>
            </a:endParaRPr>
          </a:p>
        </p:txBody>
      </p:sp>
      <p:sp>
        <p:nvSpPr>
          <p:cNvPr id="2" name="화살표: 오른쪽 1">
            <a:extLst>
              <a:ext uri="{FF2B5EF4-FFF2-40B4-BE49-F238E27FC236}">
                <a16:creationId xmlns:a16="http://schemas.microsoft.com/office/drawing/2014/main" id="{DC6C1070-15D8-4468-B710-8C7D34B806B9}"/>
              </a:ext>
            </a:extLst>
          </p:cNvPr>
          <p:cNvSpPr/>
          <p:nvPr/>
        </p:nvSpPr>
        <p:spPr>
          <a:xfrm>
            <a:off x="4358746" y="3651842"/>
            <a:ext cx="3410203" cy="287400"/>
          </a:xfrm>
          <a:prstGeom prst="rightArrow">
            <a:avLst>
              <a:gd name="adj1" fmla="val 100000"/>
              <a:gd name="adj2" fmla="val 15748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129988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각 삼각형 30"/>
          <p:cNvSpPr/>
          <p:nvPr/>
        </p:nvSpPr>
        <p:spPr>
          <a:xfrm flipH="1" flipV="1">
            <a:off x="7546312" y="-1"/>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sp>
        <p:nvSpPr>
          <p:cNvPr id="2081" name="직각 삼각형 39"/>
          <p:cNvSpPr/>
          <p:nvPr/>
        </p:nvSpPr>
        <p:spPr>
          <a:xfrm flipH="1">
            <a:off x="7540839" y="-18407"/>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432000" y="362601"/>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cxnSp>
        <p:nvCxnSpPr>
          <p:cNvPr id="2073" name="직선 연결선 2072"/>
          <p:cNvCxnSpPr/>
          <p:nvPr/>
        </p:nvCxnSpPr>
        <p:spPr>
          <a:xfrm>
            <a:off x="2340000" y="1281600"/>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110" name="그룹 2109"/>
          <p:cNvGrpSpPr/>
          <p:nvPr/>
        </p:nvGrpSpPr>
        <p:grpSpPr>
          <a:xfrm>
            <a:off x="839932" y="2231924"/>
            <a:ext cx="3039341" cy="2666998"/>
            <a:chOff x="839932" y="2231924"/>
            <a:chExt cx="3039341" cy="2666998"/>
          </a:xfrm>
        </p:grpSpPr>
        <p:sp>
          <p:nvSpPr>
            <p:cNvPr id="2090" name="사각형: 잘린 대각선 방향 모서리 2089"/>
            <p:cNvSpPr/>
            <p:nvPr/>
          </p:nvSpPr>
          <p:spPr>
            <a:xfrm>
              <a:off x="839932" y="2231924"/>
              <a:ext cx="3039341" cy="2666998"/>
            </a:xfrm>
            <a:prstGeom prst="snip2DiagRect">
              <a:avLst>
                <a:gd name="adj1" fmla="val 0"/>
                <a:gd name="adj2" fmla="val 16667"/>
              </a:avLst>
            </a:prstGeom>
            <a:solidFill>
              <a:schemeClr val="bg1">
                <a:lumMod val="10000"/>
                <a:alpha val="11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a:p>
          </p:txBody>
        </p:sp>
        <p:grpSp>
          <p:nvGrpSpPr>
            <p:cNvPr id="2100" name="그룹 2099"/>
            <p:cNvGrpSpPr/>
            <p:nvPr/>
          </p:nvGrpSpPr>
          <p:grpSpPr>
            <a:xfrm>
              <a:off x="1373151" y="2551131"/>
              <a:ext cx="2129074" cy="2023797"/>
              <a:chOff x="1243265" y="2429904"/>
              <a:chExt cx="2588006" cy="2465411"/>
            </a:xfrm>
          </p:grpSpPr>
          <p:pic>
            <p:nvPicPr>
              <p:cNvPr id="2083" name="그림 2082"/>
              <p:cNvPicPr>
                <a:picLocks noChangeAspect="1"/>
              </p:cNvPicPr>
              <p:nvPr/>
            </p:nvPicPr>
            <p:blipFill rotWithShape="1">
              <a:blip r:embed="rId3"/>
              <a:stretch>
                <a:fillRect/>
              </a:stretch>
            </p:blipFill>
            <p:spPr>
              <a:xfrm>
                <a:off x="2556812" y="2434723"/>
                <a:ext cx="1274458" cy="2428702"/>
              </a:xfrm>
              <a:prstGeom prst="rect">
                <a:avLst/>
              </a:prstGeom>
            </p:spPr>
          </p:pic>
          <p:pic>
            <p:nvPicPr>
              <p:cNvPr id="2082" name="그림 2081"/>
              <p:cNvPicPr>
                <a:picLocks noChangeAspect="1"/>
              </p:cNvPicPr>
              <p:nvPr/>
            </p:nvPicPr>
            <p:blipFill rotWithShape="1">
              <a:blip r:embed="rId4"/>
              <a:stretch>
                <a:fillRect/>
              </a:stretch>
            </p:blipFill>
            <p:spPr>
              <a:xfrm>
                <a:off x="1243265" y="2429904"/>
                <a:ext cx="1232705" cy="2465411"/>
              </a:xfrm>
              <a:prstGeom prst="rect">
                <a:avLst/>
              </a:prstGeom>
            </p:spPr>
          </p:pic>
        </p:grpSp>
      </p:grpSp>
      <p:sp>
        <p:nvSpPr>
          <p:cNvPr id="2088" name="직사각형 40"/>
          <p:cNvSpPr/>
          <p:nvPr/>
        </p:nvSpPr>
        <p:spPr>
          <a:xfrm>
            <a:off x="865904" y="5272953"/>
            <a:ext cx="3226382" cy="872230"/>
          </a:xfrm>
          <a:prstGeom prst="rect">
            <a:avLst/>
          </a:prstGeom>
        </p:spPr>
        <p:txBody>
          <a:bodyPr wrap="square">
            <a:spAutoFit/>
          </a:bodyPr>
          <a:lstStyle/>
          <a:p>
            <a:pPr marL="171450" indent="-171450">
              <a:lnSpc>
                <a:spcPct val="150000"/>
              </a:lnSpc>
              <a:buFont typeface="Arial"/>
              <a:buChar char="•"/>
              <a:defRPr lang="ko-KR" altLang="en-US"/>
            </a:pPr>
            <a:r>
              <a:rPr lang="ko-KR" altLang="en-US" sz="1700">
                <a:ln w="9525">
                  <a:solidFill>
                    <a:srgbClr val="404040">
                      <a:alpha val="30000"/>
                    </a:srgbClr>
                  </a:solidFill>
                </a:ln>
                <a:solidFill>
                  <a:srgbClr val="404040"/>
                </a:solidFill>
                <a:latin typeface="나눔고딕"/>
                <a:ea typeface="나눔고딕"/>
              </a:rPr>
              <a:t>주상병코드, 부상병 코드  </a:t>
            </a:r>
          </a:p>
          <a:p>
            <a:pPr marL="171450" indent="-171450">
              <a:lnSpc>
                <a:spcPct val="150000"/>
              </a:lnSpc>
              <a:buFont typeface="Arial"/>
              <a:buNone/>
              <a:defRPr lang="ko-KR" altLang="en-US"/>
            </a:pPr>
            <a:r>
              <a:rPr lang="ko-KR" altLang="en-US" sz="1700">
                <a:ln w="9525">
                  <a:solidFill>
                    <a:srgbClr val="404040">
                      <a:alpha val="30000"/>
                    </a:srgbClr>
                  </a:solidFill>
                </a:ln>
                <a:solidFill>
                  <a:srgbClr val="404040"/>
                </a:solidFill>
                <a:latin typeface="나눔고딕"/>
                <a:ea typeface="나눔고딕"/>
              </a:rPr>
              <a:t>                             변수 설정 </a:t>
            </a:r>
          </a:p>
        </p:txBody>
      </p:sp>
      <p:sp>
        <p:nvSpPr>
          <p:cNvPr id="2093" name="직사각형 40"/>
          <p:cNvSpPr/>
          <p:nvPr/>
        </p:nvSpPr>
        <p:spPr>
          <a:xfrm>
            <a:off x="5045650" y="5212688"/>
            <a:ext cx="2100700" cy="481358"/>
          </a:xfrm>
          <a:prstGeom prst="rect">
            <a:avLst/>
          </a:prstGeom>
        </p:spPr>
        <p:txBody>
          <a:bodyPr wrap="square">
            <a:spAutoFit/>
          </a:bodyPr>
          <a:lstStyle/>
          <a:p>
            <a:pPr marL="171450" indent="-171450">
              <a:lnSpc>
                <a:spcPct val="150000"/>
              </a:lnSpc>
              <a:buFont typeface="Arial"/>
              <a:buChar char="•"/>
              <a:defRPr lang="ko-KR" altLang="en-US"/>
            </a:pPr>
            <a:r>
              <a:rPr lang="ko-KR" altLang="en-US" sz="1700">
                <a:ln w="9525">
                  <a:solidFill>
                    <a:srgbClr val="404040">
                      <a:alpha val="30000"/>
                    </a:srgbClr>
                  </a:solidFill>
                </a:ln>
                <a:solidFill>
                  <a:srgbClr val="404040"/>
                </a:solidFill>
                <a:latin typeface="나눔고딕"/>
                <a:ea typeface="나눔고딕"/>
              </a:rPr>
              <a:t>질병분류 정보센터</a:t>
            </a:r>
          </a:p>
        </p:txBody>
      </p:sp>
      <p:grpSp>
        <p:nvGrpSpPr>
          <p:cNvPr id="2111" name="그룹 2110"/>
          <p:cNvGrpSpPr/>
          <p:nvPr/>
        </p:nvGrpSpPr>
        <p:grpSpPr>
          <a:xfrm>
            <a:off x="4576329" y="2306394"/>
            <a:ext cx="3039341" cy="2666998"/>
            <a:chOff x="4576329" y="2306393"/>
            <a:chExt cx="3039341" cy="2666998"/>
          </a:xfrm>
        </p:grpSpPr>
        <p:sp>
          <p:nvSpPr>
            <p:cNvPr id="2101" name="사각형: 잘린 대각선 방향 모서리 2100"/>
            <p:cNvSpPr/>
            <p:nvPr/>
          </p:nvSpPr>
          <p:spPr>
            <a:xfrm>
              <a:off x="4576329" y="2306393"/>
              <a:ext cx="3039341" cy="2666998"/>
            </a:xfrm>
            <a:prstGeom prst="snip2DiagRect">
              <a:avLst>
                <a:gd name="adj1" fmla="val 0"/>
                <a:gd name="adj2" fmla="val 16667"/>
              </a:avLst>
            </a:prstGeom>
            <a:solidFill>
              <a:schemeClr val="bg1">
                <a:lumMod val="10000"/>
                <a:alpha val="23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a:p>
          </p:txBody>
        </p:sp>
        <p:pic>
          <p:nvPicPr>
            <p:cNvPr id="2103" name="그림 2102"/>
            <p:cNvPicPr>
              <a:picLocks noChangeAspect="1"/>
            </p:cNvPicPr>
            <p:nvPr/>
          </p:nvPicPr>
          <p:blipFill rotWithShape="1">
            <a:blip r:embed="rId5"/>
            <a:srcRect r="6220" b="24250"/>
            <a:stretch>
              <a:fillRect/>
            </a:stretch>
          </p:blipFill>
          <p:spPr>
            <a:xfrm>
              <a:off x="4974755" y="2503933"/>
              <a:ext cx="2242490" cy="2318335"/>
            </a:xfrm>
            <a:prstGeom prst="rect">
              <a:avLst/>
            </a:prstGeom>
          </p:spPr>
        </p:pic>
      </p:grpSp>
      <p:grpSp>
        <p:nvGrpSpPr>
          <p:cNvPr id="2112" name="그룹 2111"/>
          <p:cNvGrpSpPr/>
          <p:nvPr/>
        </p:nvGrpSpPr>
        <p:grpSpPr>
          <a:xfrm>
            <a:off x="8283285" y="2332372"/>
            <a:ext cx="3039341" cy="2666998"/>
            <a:chOff x="8283285" y="2332372"/>
            <a:chExt cx="3039341" cy="2666998"/>
          </a:xfrm>
        </p:grpSpPr>
        <p:sp>
          <p:nvSpPr>
            <p:cNvPr id="2102" name="사각형: 잘린 대각선 방향 모서리 2101"/>
            <p:cNvSpPr/>
            <p:nvPr/>
          </p:nvSpPr>
          <p:spPr>
            <a:xfrm>
              <a:off x="8283285" y="2332372"/>
              <a:ext cx="3039341" cy="2666998"/>
            </a:xfrm>
            <a:prstGeom prst="snip2DiagRect">
              <a:avLst>
                <a:gd name="adj1" fmla="val 0"/>
                <a:gd name="adj2" fmla="val 16667"/>
              </a:avLst>
            </a:prstGeom>
            <a:solidFill>
              <a:schemeClr val="bg1">
                <a:lumMod val="10000"/>
                <a:alpha val="51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a:p>
          </p:txBody>
        </p:sp>
        <p:pic>
          <p:nvPicPr>
            <p:cNvPr id="2104" name="그림 2103"/>
            <p:cNvPicPr>
              <a:picLocks noChangeAspect="1"/>
            </p:cNvPicPr>
            <p:nvPr/>
          </p:nvPicPr>
          <p:blipFill rotWithShape="1">
            <a:blip r:embed="rId6"/>
            <a:stretch>
              <a:fillRect/>
            </a:stretch>
          </p:blipFill>
          <p:spPr>
            <a:xfrm>
              <a:off x="9095849" y="2504933"/>
              <a:ext cx="1525781" cy="2315725"/>
            </a:xfrm>
            <a:prstGeom prst="rect">
              <a:avLst/>
            </a:prstGeom>
          </p:spPr>
        </p:pic>
      </p:grpSp>
      <p:sp>
        <p:nvSpPr>
          <p:cNvPr id="2107" name="직사각형 40"/>
          <p:cNvSpPr/>
          <p:nvPr/>
        </p:nvSpPr>
        <p:spPr>
          <a:xfrm>
            <a:off x="8725763" y="5230006"/>
            <a:ext cx="2585609" cy="476162"/>
          </a:xfrm>
          <a:prstGeom prst="rect">
            <a:avLst/>
          </a:prstGeom>
        </p:spPr>
        <p:txBody>
          <a:bodyPr wrap="square">
            <a:spAutoFit/>
          </a:bodyPr>
          <a:lstStyle/>
          <a:p>
            <a:pPr marL="171450" indent="-171450">
              <a:lnSpc>
                <a:spcPct val="150000"/>
              </a:lnSpc>
              <a:buFont typeface="Arial"/>
              <a:buChar char="•"/>
              <a:defRPr lang="ko-KR" altLang="en-US"/>
            </a:pPr>
            <a:r>
              <a:rPr lang="ko-KR" altLang="en-US" sz="1700">
                <a:ln w="9525">
                  <a:solidFill>
                    <a:srgbClr val="404040">
                      <a:alpha val="30000"/>
                    </a:srgbClr>
                  </a:solidFill>
                </a:ln>
                <a:solidFill>
                  <a:srgbClr val="404040"/>
                </a:solidFill>
                <a:latin typeface="나눔고딕"/>
                <a:ea typeface="나눔고딕"/>
              </a:rPr>
              <a:t>21개의 코드로 재정리</a:t>
            </a:r>
          </a:p>
        </p:txBody>
      </p:sp>
      <p:sp>
        <p:nvSpPr>
          <p:cNvPr id="2109" name="곱하기 기호 2108"/>
          <p:cNvSpPr/>
          <p:nvPr/>
        </p:nvSpPr>
        <p:spPr>
          <a:xfrm>
            <a:off x="2692977" y="3676905"/>
            <a:ext cx="1402772" cy="1420090"/>
          </a:xfrm>
          <a:prstGeom prst="mathMultiply">
            <a:avLst>
              <a:gd name="adj1" fmla="val 11760"/>
            </a:avLst>
          </a:prstGeom>
          <a:solidFill>
            <a:srgbClr val="FF0000">
              <a:alpha val="36000"/>
            </a:srgb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113" name="곱하기 기호 2112"/>
          <p:cNvSpPr/>
          <p:nvPr/>
        </p:nvSpPr>
        <p:spPr>
          <a:xfrm>
            <a:off x="10592378" y="3966888"/>
            <a:ext cx="1402772" cy="1420090"/>
          </a:xfrm>
          <a:prstGeom prst="mathMultiply">
            <a:avLst>
              <a:gd name="adj1" fmla="val 11760"/>
            </a:avLst>
          </a:prstGeom>
          <a:solidFill>
            <a:srgbClr val="FF0000">
              <a:alpha val="36000"/>
            </a:srgb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4" name="TextBox 23">
            <a:extLst>
              <a:ext uri="{FF2B5EF4-FFF2-40B4-BE49-F238E27FC236}">
                <a16:creationId xmlns:a16="http://schemas.microsoft.com/office/drawing/2014/main" id="{F4D3B060-4DF7-4C22-B339-26E00CEFDCF2}"/>
              </a:ext>
            </a:extLst>
          </p:cNvPr>
          <p:cNvSpPr txBox="1"/>
          <p:nvPr/>
        </p:nvSpPr>
        <p:spPr>
          <a:xfrm>
            <a:off x="183953" y="425309"/>
            <a:ext cx="4004879" cy="861774"/>
          </a:xfrm>
          <a:prstGeom prst="rect">
            <a:avLst/>
          </a:prstGeom>
          <a:noFill/>
        </p:spPr>
        <p:txBody>
          <a:bodyPr wrap="square">
            <a:spAutoFit/>
          </a:bodyPr>
          <a:lstStyle/>
          <a:p>
            <a:pPr lvl="0">
              <a:defRPr lang="ko-KR" altLang="en-US"/>
            </a:pPr>
            <a:r>
              <a:rPr lang="en-US" altLang="ko-KR" sz="2500" spc="101" dirty="0">
                <a:ln w="9525">
                  <a:solidFill>
                    <a:srgbClr val="1B4281">
                      <a:alpha val="20000"/>
                    </a:srgbClr>
                  </a:solidFill>
                </a:ln>
                <a:solidFill>
                  <a:srgbClr val="303030"/>
                </a:solidFill>
                <a:latin typeface="나눔스퀘어_ac ExtraBold"/>
                <a:ea typeface="나눔스퀘어_ac ExtraBold"/>
              </a:rPr>
              <a:t>Data</a:t>
            </a:r>
            <a:r>
              <a:rPr lang="ko-KR" altLang="en-US" sz="2500" spc="101" dirty="0">
                <a:ln w="9525">
                  <a:solidFill>
                    <a:srgbClr val="1B4281">
                      <a:alpha val="20000"/>
                    </a:srgbClr>
                  </a:solidFill>
                </a:ln>
                <a:solidFill>
                  <a:srgbClr val="303030"/>
                </a:solidFill>
                <a:latin typeface="나눔스퀘어_ac ExtraBold"/>
                <a:ea typeface="나눔스퀘어_ac ExtraBold"/>
              </a:rPr>
              <a:t> </a:t>
            </a:r>
            <a:r>
              <a:rPr lang="en-US" altLang="ko-KR" sz="2500" spc="101" dirty="0">
                <a:ln w="9525">
                  <a:solidFill>
                    <a:srgbClr val="1B4281">
                      <a:alpha val="20000"/>
                    </a:srgbClr>
                  </a:solidFill>
                </a:ln>
                <a:solidFill>
                  <a:srgbClr val="303030"/>
                </a:solidFill>
                <a:latin typeface="나눔스퀘어_ac ExtraBold"/>
                <a:ea typeface="나눔스퀘어_ac ExtraBold"/>
              </a:rPr>
              <a:t>Preprocessing</a:t>
            </a:r>
          </a:p>
          <a:p>
            <a:pPr lvl="0">
              <a:defRPr lang="ko-KR" altLang="en-US"/>
            </a:pPr>
            <a:r>
              <a:rPr lang="ko-KR" altLang="en-US" sz="2500" u="sng" spc="101" dirty="0" err="1">
                <a:ln w="9525">
                  <a:solidFill>
                    <a:srgbClr val="1B4281">
                      <a:alpha val="20000"/>
                    </a:srgbClr>
                  </a:solidFill>
                </a:ln>
                <a:solidFill>
                  <a:schemeClr val="bg1">
                    <a:lumMod val="50000"/>
                  </a:schemeClr>
                </a:solidFill>
                <a:latin typeface="나눔스퀘어_ac ExtraBold"/>
                <a:ea typeface="나눔스퀘어_ac ExtraBold"/>
              </a:rPr>
              <a:t>환자별</a:t>
            </a:r>
            <a:r>
              <a:rPr lang="ko-KR" altLang="en-US" sz="2500" u="sng" spc="101" dirty="0">
                <a:ln w="9525">
                  <a:solidFill>
                    <a:srgbClr val="1B4281">
                      <a:alpha val="20000"/>
                    </a:srgbClr>
                  </a:solidFill>
                </a:ln>
                <a:solidFill>
                  <a:schemeClr val="bg1">
                    <a:lumMod val="50000"/>
                  </a:schemeClr>
                </a:solidFill>
                <a:latin typeface="나눔스퀘어_ac ExtraBold"/>
                <a:ea typeface="나눔스퀘어_ac ExtraBold"/>
              </a:rPr>
              <a:t> 데이터 통합</a:t>
            </a:r>
            <a:endParaRPr lang="en-US" altLang="ko-KR" sz="2500" u="sng" spc="101" dirty="0">
              <a:ln w="9525">
                <a:solidFill>
                  <a:srgbClr val="1B4281">
                    <a:alpha val="20000"/>
                  </a:srgbClr>
                </a:solidFill>
              </a:ln>
              <a:solidFill>
                <a:schemeClr val="bg1">
                  <a:lumMod val="50000"/>
                </a:schemeClr>
              </a:solidFill>
              <a:latin typeface="나눔스퀘어_ac ExtraBold"/>
              <a:ea typeface="나눔스퀘어_ac ExtraBold"/>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직각 삼각형 39"/>
          <p:cNvSpPr/>
          <p:nvPr/>
        </p:nvSpPr>
        <p:spPr>
          <a:xfrm flipH="1">
            <a:off x="7540839" y="-18406"/>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sp>
        <p:nvSpPr>
          <p:cNvPr id="2141" name="사각형: 잘린 대각선 방향 모서리 2140"/>
          <p:cNvSpPr/>
          <p:nvPr/>
        </p:nvSpPr>
        <p:spPr>
          <a:xfrm>
            <a:off x="649432" y="1734508"/>
            <a:ext cx="4669174" cy="4074582"/>
          </a:xfrm>
          <a:prstGeom prst="snip2DiagRect">
            <a:avLst>
              <a:gd name="adj1" fmla="val 0"/>
              <a:gd name="adj2" fmla="val 16667"/>
            </a:avLst>
          </a:prstGeom>
          <a:solidFill>
            <a:schemeClr val="bg1">
              <a:lumMod val="10000"/>
              <a:alpha val="11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a:p>
        </p:txBody>
      </p:sp>
      <p:sp>
        <p:nvSpPr>
          <p:cNvPr id="31" name="직각 삼각형 30"/>
          <p:cNvSpPr/>
          <p:nvPr/>
        </p:nvSpPr>
        <p:spPr>
          <a:xfrm flipH="1" flipV="1">
            <a:off x="7425083" y="0"/>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328090" y="241375"/>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sp>
        <p:nvSpPr>
          <p:cNvPr id="2119" name="TextBox 6"/>
          <p:cNvSpPr txBox="1"/>
          <p:nvPr/>
        </p:nvSpPr>
        <p:spPr>
          <a:xfrm>
            <a:off x="308839" y="1435262"/>
            <a:ext cx="592381" cy="852677"/>
          </a:xfrm>
          <a:prstGeom prst="rect">
            <a:avLst/>
          </a:prstGeom>
          <a:noFill/>
        </p:spPr>
        <p:txBody>
          <a:bodyPr vert="horz" wrap="none" lIns="91440" tIns="45720" rIns="91440" bIns="45720" anchor="t">
            <a:spAutoFit/>
          </a:bodyPr>
          <a:lstStyle/>
          <a:p>
            <a:pPr lvl="0">
              <a:defRPr lang="ko-KR" altLang="en-US"/>
            </a:pPr>
            <a:r>
              <a:rPr lang="ko-KR" altLang="en-US" sz="5000" b="1" spc="155">
                <a:ln w="9525">
                  <a:solidFill>
                    <a:srgbClr val="1B4281">
                      <a:alpha val="20000"/>
                    </a:srgbClr>
                  </a:solidFill>
                </a:ln>
                <a:solidFill>
                  <a:srgbClr val="303030"/>
                </a:solidFill>
                <a:latin typeface="나눔스퀘어_ac ExtraBold"/>
                <a:ea typeface="나눔스퀘어_ac ExtraBold"/>
              </a:rPr>
              <a:t>1</a:t>
            </a:r>
          </a:p>
        </p:txBody>
      </p:sp>
      <p:sp>
        <p:nvSpPr>
          <p:cNvPr id="2123" name="TextBox 6"/>
          <p:cNvSpPr txBox="1"/>
          <p:nvPr/>
        </p:nvSpPr>
        <p:spPr>
          <a:xfrm>
            <a:off x="6419659" y="4578899"/>
            <a:ext cx="348806" cy="852678"/>
          </a:xfrm>
          <a:prstGeom prst="rect">
            <a:avLst/>
          </a:prstGeom>
          <a:solidFill>
            <a:schemeClr val="bg1"/>
          </a:solidFill>
        </p:spPr>
        <p:txBody>
          <a:bodyPr vert="horz" wrap="none" lIns="91440" tIns="45720" rIns="91440" bIns="45720" anchor="t">
            <a:spAutoFit/>
          </a:bodyPr>
          <a:lstStyle/>
          <a:p>
            <a:pPr lvl="0">
              <a:defRPr lang="ko-KR" altLang="en-US"/>
            </a:pPr>
            <a:endParaRPr lang="ko-KR" altLang="en-US" sz="5000" spc="155">
              <a:ln w="9525">
                <a:solidFill>
                  <a:srgbClr val="1B4281">
                    <a:alpha val="20000"/>
                  </a:srgbClr>
                </a:solidFill>
              </a:ln>
              <a:solidFill>
                <a:srgbClr val="303030">
                  <a:alpha val="50000"/>
                </a:srgbClr>
              </a:solidFill>
              <a:latin typeface="나눔스퀘어_ac ExtraBold"/>
              <a:ea typeface="나눔스퀘어_ac ExtraBold"/>
            </a:endParaRPr>
          </a:p>
        </p:txBody>
      </p:sp>
      <p:pic>
        <p:nvPicPr>
          <p:cNvPr id="2120" name="그림 2119"/>
          <p:cNvPicPr/>
          <p:nvPr/>
        </p:nvPicPr>
        <p:blipFill rotWithShape="1">
          <a:blip r:embed="rId3">
            <a:lum/>
          </a:blip>
          <a:srcRect/>
          <a:stretch>
            <a:fillRect/>
          </a:stretch>
        </p:blipFill>
        <p:spPr>
          <a:xfrm>
            <a:off x="1181864" y="2107731"/>
            <a:ext cx="3410535" cy="3386298"/>
          </a:xfrm>
          <a:prstGeom prst="rect">
            <a:avLst/>
          </a:prstGeom>
        </p:spPr>
      </p:pic>
      <p:sp>
        <p:nvSpPr>
          <p:cNvPr id="2143" name="사각형: 잘린 대각선 방향 모서리 2142"/>
          <p:cNvSpPr/>
          <p:nvPr/>
        </p:nvSpPr>
        <p:spPr>
          <a:xfrm>
            <a:off x="6434666" y="2031227"/>
            <a:ext cx="5033338" cy="3683773"/>
          </a:xfrm>
          <a:prstGeom prst="snip2DiagRect">
            <a:avLst>
              <a:gd name="adj1" fmla="val 0"/>
              <a:gd name="adj2" fmla="val 16667"/>
            </a:avLst>
          </a:prstGeom>
          <a:solidFill>
            <a:schemeClr val="bg1">
              <a:lumMod val="10000"/>
              <a:alpha val="23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a:p>
        </p:txBody>
      </p:sp>
      <p:sp>
        <p:nvSpPr>
          <p:cNvPr id="2146" name="TextBox 6"/>
          <p:cNvSpPr txBox="1"/>
          <p:nvPr/>
        </p:nvSpPr>
        <p:spPr>
          <a:xfrm>
            <a:off x="6297082" y="1407745"/>
            <a:ext cx="592381" cy="852677"/>
          </a:xfrm>
          <a:prstGeom prst="rect">
            <a:avLst/>
          </a:prstGeom>
          <a:noFill/>
        </p:spPr>
        <p:txBody>
          <a:bodyPr vert="horz" wrap="none" lIns="91440" tIns="45720" rIns="91440" bIns="45720" anchor="t">
            <a:spAutoFit/>
          </a:bodyPr>
          <a:lstStyle/>
          <a:p>
            <a:pPr lvl="0">
              <a:defRPr lang="ko-KR" altLang="en-US"/>
            </a:pPr>
            <a:r>
              <a:rPr lang="ko-KR" altLang="en-US" sz="5000" b="1" spc="155">
                <a:ln w="9525">
                  <a:solidFill>
                    <a:srgbClr val="1B4281">
                      <a:alpha val="20000"/>
                    </a:srgbClr>
                  </a:solidFill>
                </a:ln>
                <a:solidFill>
                  <a:srgbClr val="303030">
                    <a:alpha val="95000"/>
                  </a:srgbClr>
                </a:solidFill>
                <a:latin typeface="나눔스퀘어_ac ExtraBold"/>
                <a:ea typeface="나눔스퀘어_ac ExtraBold"/>
              </a:rPr>
              <a:t>2</a:t>
            </a:r>
          </a:p>
        </p:txBody>
      </p:sp>
      <p:cxnSp>
        <p:nvCxnSpPr>
          <p:cNvPr id="2147" name="직선 연결선 2072"/>
          <p:cNvCxnSpPr/>
          <p:nvPr/>
        </p:nvCxnSpPr>
        <p:spPr>
          <a:xfrm>
            <a:off x="2213000" y="1069933"/>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48" name="직사각형 40"/>
          <p:cNvSpPr/>
          <p:nvPr/>
        </p:nvSpPr>
        <p:spPr>
          <a:xfrm>
            <a:off x="1183403" y="5960869"/>
            <a:ext cx="3226384" cy="476126"/>
          </a:xfrm>
          <a:prstGeom prst="rect">
            <a:avLst/>
          </a:prstGeom>
        </p:spPr>
        <p:txBody>
          <a:bodyPr wrap="square">
            <a:spAutoFit/>
          </a:bodyPr>
          <a:lstStyle/>
          <a:p>
            <a:pPr marL="171450" indent="-171450">
              <a:lnSpc>
                <a:spcPct val="150000"/>
              </a:lnSpc>
              <a:buFont typeface="Arial"/>
              <a:buChar char="•"/>
              <a:defRPr lang="ko-KR" altLang="en-US"/>
            </a:pPr>
            <a:r>
              <a:rPr lang="ko-KR" altLang="en-US" sz="1700">
                <a:ln w="9525">
                  <a:solidFill>
                    <a:srgbClr val="404040">
                      <a:alpha val="30000"/>
                    </a:srgbClr>
                  </a:solidFill>
                </a:ln>
                <a:solidFill>
                  <a:srgbClr val="404040"/>
                </a:solidFill>
                <a:latin typeface="나눔고딕"/>
                <a:ea typeface="나눔고딕"/>
              </a:rPr>
              <a:t>주․부상병 상위 10개 선별 </a:t>
            </a:r>
          </a:p>
        </p:txBody>
      </p:sp>
      <p:sp>
        <p:nvSpPr>
          <p:cNvPr id="2150" name="직사각형 40"/>
          <p:cNvSpPr/>
          <p:nvPr/>
        </p:nvSpPr>
        <p:spPr>
          <a:xfrm>
            <a:off x="7029636" y="5943935"/>
            <a:ext cx="4401134" cy="474010"/>
          </a:xfrm>
          <a:prstGeom prst="rect">
            <a:avLst/>
          </a:prstGeom>
        </p:spPr>
        <p:txBody>
          <a:bodyPr wrap="square">
            <a:spAutoFit/>
          </a:bodyPr>
          <a:lstStyle/>
          <a:p>
            <a:pPr marL="171450" indent="-171450">
              <a:lnSpc>
                <a:spcPct val="150000"/>
              </a:lnSpc>
              <a:buFont typeface="Arial"/>
              <a:buChar char="•"/>
              <a:defRPr lang="ko-KR" altLang="en-US"/>
            </a:pPr>
            <a:r>
              <a:rPr lang="ko-KR" altLang="en-US" sz="1700" b="1" dirty="0">
                <a:ln w="9525">
                  <a:solidFill>
                    <a:srgbClr val="404040">
                      <a:alpha val="30000"/>
                    </a:srgbClr>
                  </a:solidFill>
                </a:ln>
                <a:solidFill>
                  <a:schemeClr val="bg1">
                    <a:lumMod val="10000"/>
                  </a:schemeClr>
                </a:solidFill>
                <a:latin typeface="나눔고딕"/>
                <a:ea typeface="나눔고딕"/>
              </a:rPr>
              <a:t>이분변환</a:t>
            </a:r>
            <a:r>
              <a:rPr lang="ko-KR" altLang="en-US" sz="1700" dirty="0">
                <a:ln w="9525">
                  <a:solidFill>
                    <a:srgbClr val="404040">
                      <a:alpha val="30000"/>
                    </a:srgbClr>
                  </a:solidFill>
                </a:ln>
                <a:solidFill>
                  <a:srgbClr val="404040"/>
                </a:solidFill>
                <a:latin typeface="나눔고딕"/>
                <a:ea typeface="나눔고딕"/>
              </a:rPr>
              <a:t>으로 상위 10 항목 </a:t>
            </a:r>
            <a:r>
              <a:rPr lang="ko-KR" altLang="en-US" sz="1700" b="1" dirty="0">
                <a:ln w="9525">
                  <a:solidFill>
                    <a:srgbClr val="404040">
                      <a:alpha val="30000"/>
                    </a:srgbClr>
                  </a:solidFill>
                </a:ln>
                <a:solidFill>
                  <a:srgbClr val="404040"/>
                </a:solidFill>
                <a:latin typeface="나눔고딕"/>
                <a:ea typeface="나눔고딕"/>
              </a:rPr>
              <a:t>필드 생성</a:t>
            </a:r>
          </a:p>
        </p:txBody>
      </p:sp>
      <p:sp>
        <p:nvSpPr>
          <p:cNvPr id="2151" name="직사각형 20"/>
          <p:cNvSpPr/>
          <p:nvPr/>
        </p:nvSpPr>
        <p:spPr>
          <a:xfrm>
            <a:off x="7229183" y="6129821"/>
            <a:ext cx="933184" cy="277329"/>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152" name="직사각형 20"/>
          <p:cNvSpPr/>
          <p:nvPr/>
        </p:nvSpPr>
        <p:spPr>
          <a:xfrm>
            <a:off x="9815749" y="6123472"/>
            <a:ext cx="933184" cy="277329"/>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1" name="TextBox 20">
            <a:extLst>
              <a:ext uri="{FF2B5EF4-FFF2-40B4-BE49-F238E27FC236}">
                <a16:creationId xmlns:a16="http://schemas.microsoft.com/office/drawing/2014/main" id="{FDD336A0-206C-42FE-A77B-DC967507F8DA}"/>
              </a:ext>
            </a:extLst>
          </p:cNvPr>
          <p:cNvSpPr txBox="1"/>
          <p:nvPr/>
        </p:nvSpPr>
        <p:spPr>
          <a:xfrm>
            <a:off x="210560" y="208159"/>
            <a:ext cx="4004879" cy="861774"/>
          </a:xfrm>
          <a:prstGeom prst="rect">
            <a:avLst/>
          </a:prstGeom>
          <a:noFill/>
        </p:spPr>
        <p:txBody>
          <a:bodyPr wrap="square">
            <a:spAutoFit/>
          </a:bodyPr>
          <a:lstStyle/>
          <a:p>
            <a:pPr lvl="0">
              <a:defRPr lang="ko-KR" altLang="en-US"/>
            </a:pPr>
            <a:r>
              <a:rPr lang="en-US" altLang="ko-KR" sz="2500" spc="101" dirty="0">
                <a:ln w="9525">
                  <a:solidFill>
                    <a:srgbClr val="1B4281">
                      <a:alpha val="20000"/>
                    </a:srgbClr>
                  </a:solidFill>
                </a:ln>
                <a:solidFill>
                  <a:srgbClr val="303030"/>
                </a:solidFill>
                <a:latin typeface="나눔스퀘어_ac ExtraBold"/>
                <a:ea typeface="나눔스퀘어_ac ExtraBold"/>
              </a:rPr>
              <a:t>Data</a:t>
            </a:r>
            <a:r>
              <a:rPr lang="ko-KR" altLang="en-US" sz="2500" spc="101" dirty="0">
                <a:ln w="9525">
                  <a:solidFill>
                    <a:srgbClr val="1B4281">
                      <a:alpha val="20000"/>
                    </a:srgbClr>
                  </a:solidFill>
                </a:ln>
                <a:solidFill>
                  <a:srgbClr val="303030"/>
                </a:solidFill>
                <a:latin typeface="나눔스퀘어_ac ExtraBold"/>
                <a:ea typeface="나눔스퀘어_ac ExtraBold"/>
              </a:rPr>
              <a:t> </a:t>
            </a:r>
            <a:r>
              <a:rPr lang="en-US" altLang="ko-KR" sz="2500" spc="101" dirty="0">
                <a:ln w="9525">
                  <a:solidFill>
                    <a:srgbClr val="1B4281">
                      <a:alpha val="20000"/>
                    </a:srgbClr>
                  </a:solidFill>
                </a:ln>
                <a:solidFill>
                  <a:srgbClr val="303030"/>
                </a:solidFill>
                <a:latin typeface="나눔스퀘어_ac ExtraBold"/>
                <a:ea typeface="나눔스퀘어_ac ExtraBold"/>
              </a:rPr>
              <a:t>Preprocessing</a:t>
            </a:r>
          </a:p>
          <a:p>
            <a:pPr lvl="0">
              <a:defRPr lang="ko-KR" altLang="en-US"/>
            </a:pPr>
            <a:r>
              <a:rPr lang="ko-KR" altLang="en-US" sz="2500" u="sng" spc="101" dirty="0" err="1">
                <a:ln w="9525">
                  <a:solidFill>
                    <a:srgbClr val="1B4281">
                      <a:alpha val="20000"/>
                    </a:srgbClr>
                  </a:solidFill>
                </a:ln>
                <a:solidFill>
                  <a:schemeClr val="bg1">
                    <a:lumMod val="50000"/>
                  </a:schemeClr>
                </a:solidFill>
                <a:latin typeface="나눔스퀘어_ac ExtraBold"/>
                <a:ea typeface="나눔스퀘어_ac ExtraBold"/>
              </a:rPr>
              <a:t>환자별</a:t>
            </a:r>
            <a:r>
              <a:rPr lang="ko-KR" altLang="en-US" sz="2500" u="sng" spc="101" dirty="0">
                <a:ln w="9525">
                  <a:solidFill>
                    <a:srgbClr val="1B4281">
                      <a:alpha val="20000"/>
                    </a:srgbClr>
                  </a:solidFill>
                </a:ln>
                <a:solidFill>
                  <a:schemeClr val="bg1">
                    <a:lumMod val="50000"/>
                  </a:schemeClr>
                </a:solidFill>
                <a:latin typeface="나눔스퀘어_ac ExtraBold"/>
                <a:ea typeface="나눔스퀘어_ac ExtraBold"/>
              </a:rPr>
              <a:t> 데이터 통합</a:t>
            </a:r>
            <a:endParaRPr lang="en-US" altLang="ko-KR" sz="2500" u="sng" spc="101" dirty="0">
              <a:ln w="9525">
                <a:solidFill>
                  <a:srgbClr val="1B4281">
                    <a:alpha val="20000"/>
                  </a:srgbClr>
                </a:solidFill>
              </a:ln>
              <a:solidFill>
                <a:schemeClr val="bg1">
                  <a:lumMod val="50000"/>
                </a:schemeClr>
              </a:solidFill>
              <a:latin typeface="나눔스퀘어_ac ExtraBold"/>
              <a:ea typeface="나눔스퀘어_ac ExtraBold"/>
            </a:endParaRPr>
          </a:p>
        </p:txBody>
      </p:sp>
      <p:pic>
        <p:nvPicPr>
          <p:cNvPr id="22" name="그림 21">
            <a:extLst>
              <a:ext uri="{FF2B5EF4-FFF2-40B4-BE49-F238E27FC236}">
                <a16:creationId xmlns:a16="http://schemas.microsoft.com/office/drawing/2014/main" id="{2F5B0E73-013E-4EA8-A8C7-4B8535B7AD9A}"/>
              </a:ext>
            </a:extLst>
          </p:cNvPr>
          <p:cNvPicPr>
            <a:picLocks noChangeAspect="1"/>
          </p:cNvPicPr>
          <p:nvPr/>
        </p:nvPicPr>
        <p:blipFill rotWithShape="1">
          <a:blip r:embed="rId4"/>
          <a:stretch>
            <a:fillRect/>
          </a:stretch>
        </p:blipFill>
        <p:spPr>
          <a:xfrm>
            <a:off x="7029636" y="2456975"/>
            <a:ext cx="4020696" cy="2661875"/>
          </a:xfrm>
          <a:prstGeom prst="rect">
            <a:avLst/>
          </a:prstGeom>
        </p:spPr>
      </p:pic>
      <p:sp>
        <p:nvSpPr>
          <p:cNvPr id="23" name="직사각형 40">
            <a:extLst>
              <a:ext uri="{FF2B5EF4-FFF2-40B4-BE49-F238E27FC236}">
                <a16:creationId xmlns:a16="http://schemas.microsoft.com/office/drawing/2014/main" id="{DEB99B6E-C10A-48CC-B566-B079AE6E429D}"/>
              </a:ext>
            </a:extLst>
          </p:cNvPr>
          <p:cNvSpPr/>
          <p:nvPr/>
        </p:nvSpPr>
        <p:spPr>
          <a:xfrm>
            <a:off x="7853906" y="1556711"/>
            <a:ext cx="4401134" cy="869827"/>
          </a:xfrm>
          <a:prstGeom prst="rect">
            <a:avLst/>
          </a:prstGeom>
        </p:spPr>
        <p:txBody>
          <a:bodyPr wrap="square">
            <a:spAutoFit/>
          </a:bodyPr>
          <a:lstStyle/>
          <a:p>
            <a:pPr marL="171450" indent="-171450">
              <a:lnSpc>
                <a:spcPct val="150000"/>
              </a:lnSpc>
              <a:buFont typeface="Arial"/>
              <a:buChar char="•"/>
              <a:defRPr lang="ko-KR" altLang="en-US"/>
            </a:pPr>
            <a:r>
              <a:rPr lang="ko-KR" altLang="en-US" sz="1700" dirty="0">
                <a:ln w="9525">
                  <a:solidFill>
                    <a:srgbClr val="404040">
                      <a:alpha val="30000"/>
                    </a:srgbClr>
                  </a:solidFill>
                </a:ln>
                <a:solidFill>
                  <a:schemeClr val="bg1">
                    <a:lumMod val="10000"/>
                  </a:schemeClr>
                </a:solidFill>
                <a:latin typeface="나눔고딕"/>
                <a:ea typeface="나눔고딕"/>
              </a:rPr>
              <a:t>환자가 </a:t>
            </a:r>
            <a:r>
              <a:rPr lang="ko-KR" altLang="en-US" sz="1700" b="1" dirty="0">
                <a:ln w="9525">
                  <a:solidFill>
                    <a:srgbClr val="404040">
                      <a:alpha val="30000"/>
                    </a:srgbClr>
                  </a:solidFill>
                </a:ln>
                <a:solidFill>
                  <a:schemeClr val="bg1">
                    <a:lumMod val="10000"/>
                  </a:schemeClr>
                </a:solidFill>
                <a:latin typeface="나눔고딕"/>
                <a:ea typeface="나눔고딕"/>
              </a:rPr>
              <a:t>질병을 가지고 있다면 1,</a:t>
            </a:r>
          </a:p>
          <a:p>
            <a:pPr marL="171450" indent="-171450">
              <a:lnSpc>
                <a:spcPct val="150000"/>
              </a:lnSpc>
              <a:buFont typeface="Arial"/>
              <a:buNone/>
              <a:defRPr lang="ko-KR" altLang="en-US"/>
            </a:pPr>
            <a:r>
              <a:rPr lang="ko-KR" altLang="en-US" sz="1700" b="1" dirty="0">
                <a:ln w="9525">
                  <a:solidFill>
                    <a:srgbClr val="404040">
                      <a:alpha val="30000"/>
                    </a:srgbClr>
                  </a:solidFill>
                </a:ln>
                <a:solidFill>
                  <a:schemeClr val="bg1">
                    <a:lumMod val="10000"/>
                  </a:schemeClr>
                </a:solidFill>
                <a:latin typeface="나눔고딕"/>
                <a:ea typeface="나눔고딕"/>
              </a:rPr>
              <a:t>                        </a:t>
            </a:r>
            <a:r>
              <a:rPr lang="ko-KR" altLang="en-US" sz="1700" dirty="0">
                <a:ln w="9525">
                  <a:solidFill>
                    <a:srgbClr val="404040">
                      <a:alpha val="30000"/>
                    </a:srgbClr>
                  </a:solidFill>
                </a:ln>
                <a:solidFill>
                  <a:schemeClr val="bg1">
                    <a:lumMod val="10000"/>
                  </a:schemeClr>
                </a:solidFill>
                <a:latin typeface="나눔고딕"/>
                <a:ea typeface="나눔고딕"/>
              </a:rPr>
              <a:t>그렇지 않다면</a:t>
            </a:r>
            <a:r>
              <a:rPr lang="ko-KR" altLang="en-US" sz="1700" b="1" dirty="0">
                <a:ln w="9525">
                  <a:solidFill>
                    <a:srgbClr val="404040">
                      <a:alpha val="30000"/>
                    </a:srgbClr>
                  </a:solidFill>
                </a:ln>
                <a:solidFill>
                  <a:schemeClr val="bg1">
                    <a:lumMod val="10000"/>
                  </a:schemeClr>
                </a:solidFill>
                <a:latin typeface="나눔고딕"/>
                <a:ea typeface="나눔고딕"/>
              </a:rPr>
              <a:t> 0으로 표시</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직각 삼각형 39"/>
          <p:cNvSpPr/>
          <p:nvPr/>
        </p:nvSpPr>
        <p:spPr>
          <a:xfrm flipH="1">
            <a:off x="7540839" y="-18406"/>
            <a:ext cx="4651161" cy="6876407"/>
          </a:xfrm>
          <a:prstGeom prst="rtTriangle">
            <a:avLst/>
          </a:prstGeom>
          <a:solidFill>
            <a:schemeClr val="bg1">
              <a:lumMod val="9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ln w="9525">
                <a:solidFill>
                  <a:srgbClr val="404040">
                    <a:alpha val="20000"/>
                  </a:srgbClr>
                </a:solidFill>
              </a:ln>
              <a:solidFill>
                <a:srgbClr val="404040"/>
              </a:solidFill>
            </a:endParaRPr>
          </a:p>
        </p:txBody>
      </p:sp>
      <p:sp>
        <p:nvSpPr>
          <p:cNvPr id="31" name="직각 삼각형 30"/>
          <p:cNvSpPr/>
          <p:nvPr/>
        </p:nvSpPr>
        <p:spPr>
          <a:xfrm flipH="1" flipV="1">
            <a:off x="7425083" y="0"/>
            <a:ext cx="4645687" cy="6760029"/>
          </a:xfrm>
          <a:prstGeom prst="rtTriangle">
            <a:avLst/>
          </a:prstGeom>
          <a:solidFill>
            <a:srgbClr val="EBE7E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lang="ko-KR" altLang="en-US"/>
            </a:pPr>
            <a:endParaRPr lang="ko-KR" altLang="en-US">
              <a:ln w="9525">
                <a:solidFill>
                  <a:srgbClr val="404040">
                    <a:alpha val="20000"/>
                  </a:srgbClr>
                </a:solidFill>
              </a:ln>
              <a:solidFill>
                <a:srgbClr val="404040"/>
              </a:solidFill>
            </a:endParaRPr>
          </a:p>
        </p:txBody>
      </p:sp>
      <p:cxnSp>
        <p:nvCxnSpPr>
          <p:cNvPr id="6" name="직선 연결선 5"/>
          <p:cNvCxnSpPr/>
          <p:nvPr/>
        </p:nvCxnSpPr>
        <p:spPr>
          <a:xfrm flipV="1">
            <a:off x="328090" y="241375"/>
            <a:ext cx="1008180" cy="998"/>
          </a:xfrm>
          <a:prstGeom prst="line">
            <a:avLst/>
          </a:prstGeom>
          <a:ln w="63500" algn="ctr">
            <a:solidFill>
              <a:srgbClr val="303030"/>
            </a:solidFill>
          </a:ln>
        </p:spPr>
        <p:style>
          <a:lnRef idx="1">
            <a:schemeClr val="accent1"/>
          </a:lnRef>
          <a:fillRef idx="0">
            <a:schemeClr val="accent1"/>
          </a:fillRef>
          <a:effectRef idx="0">
            <a:schemeClr val="accent1"/>
          </a:effectRef>
          <a:fontRef idx="minor">
            <a:schemeClr val="tx1"/>
          </a:fontRef>
        </p:style>
      </p:cxnSp>
      <p:sp>
        <p:nvSpPr>
          <p:cNvPr id="2119" name="TextBox 6"/>
          <p:cNvSpPr txBox="1"/>
          <p:nvPr/>
        </p:nvSpPr>
        <p:spPr>
          <a:xfrm>
            <a:off x="308838" y="1435262"/>
            <a:ext cx="354101" cy="852677"/>
          </a:xfrm>
          <a:prstGeom prst="rect">
            <a:avLst/>
          </a:prstGeom>
          <a:noFill/>
        </p:spPr>
        <p:txBody>
          <a:bodyPr vert="horz" wrap="none" lIns="91440" tIns="45720" rIns="91440" bIns="45720" anchor="t">
            <a:spAutoFit/>
          </a:bodyPr>
          <a:lstStyle/>
          <a:p>
            <a:pPr lvl="0">
              <a:defRPr lang="ko-KR" altLang="en-US"/>
            </a:pPr>
            <a:endParaRPr lang="ko-KR" altLang="en-US" sz="5000" b="1" spc="155">
              <a:ln w="9525">
                <a:solidFill>
                  <a:srgbClr val="1B4281">
                    <a:alpha val="20000"/>
                  </a:srgbClr>
                </a:solidFill>
              </a:ln>
              <a:solidFill>
                <a:srgbClr val="303030"/>
              </a:solidFill>
              <a:latin typeface="나눔스퀘어_ac ExtraBold"/>
              <a:ea typeface="나눔스퀘어_ac ExtraBold"/>
            </a:endParaRPr>
          </a:p>
        </p:txBody>
      </p:sp>
      <p:sp>
        <p:nvSpPr>
          <p:cNvPr id="2123" name="TextBox 6"/>
          <p:cNvSpPr txBox="1"/>
          <p:nvPr/>
        </p:nvSpPr>
        <p:spPr>
          <a:xfrm>
            <a:off x="6419659" y="4578899"/>
            <a:ext cx="348806" cy="852678"/>
          </a:xfrm>
          <a:prstGeom prst="rect">
            <a:avLst/>
          </a:prstGeom>
          <a:solidFill>
            <a:schemeClr val="bg1"/>
          </a:solidFill>
        </p:spPr>
        <p:txBody>
          <a:bodyPr vert="horz" wrap="none" lIns="91440" tIns="45720" rIns="91440" bIns="45720" anchor="t">
            <a:spAutoFit/>
          </a:bodyPr>
          <a:lstStyle/>
          <a:p>
            <a:pPr lvl="0">
              <a:defRPr lang="ko-KR" altLang="en-US"/>
            </a:pPr>
            <a:endParaRPr lang="ko-KR" altLang="en-US" sz="5000" spc="155">
              <a:ln w="9525">
                <a:solidFill>
                  <a:srgbClr val="1B4281">
                    <a:alpha val="20000"/>
                  </a:srgbClr>
                </a:solidFill>
              </a:ln>
              <a:solidFill>
                <a:srgbClr val="303030">
                  <a:alpha val="50000"/>
                </a:srgbClr>
              </a:solidFill>
              <a:latin typeface="나눔스퀘어_ac ExtraBold"/>
              <a:ea typeface="나눔스퀘어_ac ExtraBold"/>
            </a:endParaRPr>
          </a:p>
        </p:txBody>
      </p:sp>
      <p:sp>
        <p:nvSpPr>
          <p:cNvPr id="2146" name="TextBox 6"/>
          <p:cNvSpPr txBox="1"/>
          <p:nvPr/>
        </p:nvSpPr>
        <p:spPr>
          <a:xfrm>
            <a:off x="317498" y="1534749"/>
            <a:ext cx="583567" cy="844596"/>
          </a:xfrm>
          <a:prstGeom prst="rect">
            <a:avLst/>
          </a:prstGeom>
          <a:noFill/>
        </p:spPr>
        <p:txBody>
          <a:bodyPr vert="horz" wrap="none" lIns="91440" tIns="45720" rIns="91440" bIns="45720" anchor="t">
            <a:spAutoFit/>
          </a:bodyPr>
          <a:lstStyle/>
          <a:p>
            <a:pPr lvl="0">
              <a:defRPr lang="ko-KR" altLang="en-US"/>
            </a:pPr>
            <a:r>
              <a:rPr lang="ko-KR" altLang="en-US" sz="5000" b="1" spc="155">
                <a:ln w="9525">
                  <a:solidFill>
                    <a:srgbClr val="1B4281">
                      <a:alpha val="20000"/>
                    </a:srgbClr>
                  </a:solidFill>
                </a:ln>
                <a:solidFill>
                  <a:srgbClr val="303030">
                    <a:alpha val="95000"/>
                  </a:srgbClr>
                </a:solidFill>
                <a:latin typeface="나눔스퀘어_ac ExtraBold"/>
                <a:ea typeface="나눔스퀘어_ac ExtraBold"/>
              </a:rPr>
              <a:t>3</a:t>
            </a:r>
          </a:p>
        </p:txBody>
      </p:sp>
      <p:cxnSp>
        <p:nvCxnSpPr>
          <p:cNvPr id="2147" name="직선 연결선 2072"/>
          <p:cNvCxnSpPr/>
          <p:nvPr/>
        </p:nvCxnSpPr>
        <p:spPr>
          <a:xfrm>
            <a:off x="2213000" y="1069933"/>
            <a:ext cx="9547200" cy="39600"/>
          </a:xfrm>
          <a:prstGeom prst="line">
            <a:avLst/>
          </a:prstGeom>
          <a:ln w="12700" algn="ctr">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43" name="사각형: 잘린 대각선 방향 모서리 2142"/>
          <p:cNvSpPr/>
          <p:nvPr/>
        </p:nvSpPr>
        <p:spPr>
          <a:xfrm>
            <a:off x="684789" y="2094728"/>
            <a:ext cx="6208088" cy="3874274"/>
          </a:xfrm>
          <a:prstGeom prst="snip2DiagRect">
            <a:avLst>
              <a:gd name="adj1" fmla="val 0"/>
              <a:gd name="adj2" fmla="val 16667"/>
            </a:avLst>
          </a:prstGeom>
          <a:solidFill>
            <a:schemeClr val="bg1">
              <a:lumMod val="10000"/>
              <a:alpha val="23000"/>
            </a:schemeClr>
          </a:solidFill>
          <a:ln algn="ctr">
            <a:noFill/>
          </a:ln>
        </p:spPr>
        <p:style>
          <a:lnRef idx="2">
            <a:schemeClr val="accent1">
              <a:shade val="2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en-US" altLang="ko-KR"/>
          </a:p>
        </p:txBody>
      </p:sp>
      <p:grpSp>
        <p:nvGrpSpPr>
          <p:cNvPr id="2157" name="그룹 2156"/>
          <p:cNvGrpSpPr/>
          <p:nvPr/>
        </p:nvGrpSpPr>
        <p:grpSpPr>
          <a:xfrm>
            <a:off x="7058082" y="2379345"/>
            <a:ext cx="4891329" cy="3381473"/>
            <a:chOff x="7368303" y="2493768"/>
            <a:chExt cx="4468868" cy="3381473"/>
          </a:xfrm>
        </p:grpSpPr>
        <p:sp>
          <p:nvSpPr>
            <p:cNvPr id="2150" name="직사각형 40"/>
            <p:cNvSpPr/>
            <p:nvPr/>
          </p:nvSpPr>
          <p:spPr>
            <a:xfrm>
              <a:off x="7368303" y="2493768"/>
              <a:ext cx="4401134" cy="828112"/>
            </a:xfrm>
            <a:prstGeom prst="rect">
              <a:avLst/>
            </a:prstGeom>
          </p:spPr>
          <p:txBody>
            <a:bodyPr wrap="square">
              <a:spAutoFit/>
            </a:bodyPr>
            <a:lstStyle/>
            <a:p>
              <a:pPr marL="171450" indent="-171450">
                <a:lnSpc>
                  <a:spcPct val="150000"/>
                </a:lnSpc>
                <a:buFont typeface="Arial"/>
                <a:buChar char="•"/>
                <a:defRPr lang="ko-KR" altLang="en-US"/>
              </a:pPr>
              <a:r>
                <a:rPr lang="ko-KR" altLang="en-US" sz="1700" b="1" dirty="0">
                  <a:ln w="9525">
                    <a:solidFill>
                      <a:srgbClr val="404040">
                        <a:alpha val="30000"/>
                      </a:srgbClr>
                    </a:solidFill>
                  </a:ln>
                  <a:solidFill>
                    <a:schemeClr val="bg1">
                      <a:lumMod val="10000"/>
                    </a:schemeClr>
                  </a:solidFill>
                  <a:latin typeface="나눔고딕"/>
                  <a:ea typeface="나눔고딕"/>
                </a:rPr>
                <a:t> 가입자 일련번호</a:t>
              </a:r>
            </a:p>
            <a:p>
              <a:pPr marL="171450" indent="-171450">
                <a:lnSpc>
                  <a:spcPct val="150000"/>
                </a:lnSpc>
                <a:buFont typeface="Arial"/>
                <a:buNone/>
                <a:defRPr lang="ko-KR" altLang="en-US"/>
              </a:pPr>
              <a:r>
                <a:rPr lang="ko-KR" altLang="en-US" sz="1700" b="1" dirty="0">
                  <a:ln w="9525">
                    <a:solidFill>
                      <a:srgbClr val="404040">
                        <a:alpha val="30000"/>
                      </a:srgbClr>
                    </a:solidFill>
                  </a:ln>
                  <a:solidFill>
                    <a:schemeClr val="bg1">
                      <a:lumMod val="10000"/>
                    </a:schemeClr>
                  </a:solidFill>
                  <a:latin typeface="나눔고딕"/>
                  <a:ea typeface="나눔고딕"/>
                </a:rPr>
                <a:t>                        </a:t>
              </a:r>
              <a:r>
                <a:rPr lang="ko-KR" altLang="en-US" sz="1700" dirty="0">
                  <a:ln w="9525">
                    <a:solidFill>
                      <a:srgbClr val="404040">
                        <a:alpha val="30000"/>
                      </a:srgbClr>
                    </a:solidFill>
                  </a:ln>
                  <a:solidFill>
                    <a:schemeClr val="bg1">
                      <a:lumMod val="10000"/>
                    </a:schemeClr>
                  </a:solidFill>
                  <a:latin typeface="나눔고딕"/>
                  <a:ea typeface="나눔고딕"/>
                </a:rPr>
                <a:t>기준으로 데이터 통합</a:t>
              </a:r>
              <a:endParaRPr lang="ko-KR" altLang="en-US" sz="1700" b="1" dirty="0">
                <a:ln w="9525">
                  <a:solidFill>
                    <a:srgbClr val="404040">
                      <a:alpha val="30000"/>
                    </a:srgbClr>
                  </a:solidFill>
                </a:ln>
                <a:solidFill>
                  <a:schemeClr val="bg1">
                    <a:lumMod val="10000"/>
                  </a:schemeClr>
                </a:solidFill>
                <a:latin typeface="나눔고딕"/>
                <a:ea typeface="나눔고딕"/>
              </a:endParaRPr>
            </a:p>
          </p:txBody>
        </p:sp>
        <p:sp>
          <p:nvSpPr>
            <p:cNvPr id="2151" name="직사각형 20"/>
            <p:cNvSpPr/>
            <p:nvPr/>
          </p:nvSpPr>
          <p:spPr>
            <a:xfrm>
              <a:off x="7729564" y="2927720"/>
              <a:ext cx="1568184" cy="55078"/>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156" name="직사각형 40"/>
            <p:cNvSpPr/>
            <p:nvPr/>
          </p:nvSpPr>
          <p:spPr>
            <a:xfrm>
              <a:off x="7436037" y="3757417"/>
              <a:ext cx="4401134" cy="2117824"/>
            </a:xfrm>
            <a:prstGeom prst="rect">
              <a:avLst/>
            </a:prstGeom>
          </p:spPr>
          <p:txBody>
            <a:bodyPr wrap="square">
              <a:spAutoFit/>
            </a:bodyPr>
            <a:lstStyle/>
            <a:p>
              <a:pPr marL="171450" indent="-171450">
                <a:lnSpc>
                  <a:spcPct val="150000"/>
                </a:lnSpc>
                <a:buFont typeface="Arial"/>
                <a:buChar char="•"/>
                <a:defRPr lang="ko-KR" altLang="en-US"/>
              </a:pPr>
              <a:r>
                <a:rPr lang="ko-KR" altLang="en-US" b="1" dirty="0">
                  <a:latin typeface="나눔고딕"/>
                </a:rPr>
                <a:t>통합필드 </a:t>
              </a:r>
              <a:endParaRPr lang="en-US" altLang="ko-KR" b="1" dirty="0">
                <a:latin typeface="나눔고딕"/>
              </a:endParaRPr>
            </a:p>
            <a:p>
              <a:pPr>
                <a:lnSpc>
                  <a:spcPct val="150000"/>
                </a:lnSpc>
                <a:defRPr lang="ko-KR" altLang="en-US"/>
              </a:pPr>
              <a:r>
                <a:rPr lang="en-US" altLang="ko-KR" dirty="0">
                  <a:latin typeface="나눔고딕"/>
                </a:rPr>
                <a:t>“</a:t>
              </a:r>
              <a:r>
                <a:rPr lang="ko-KR" altLang="ko-KR" dirty="0">
                  <a:latin typeface="나눔고딕"/>
                </a:rPr>
                <a:t>요양일수</a:t>
              </a:r>
              <a:r>
                <a:rPr lang="en-US" altLang="ko-KR" dirty="0">
                  <a:latin typeface="나눔고딕"/>
                </a:rPr>
                <a:t>”, “</a:t>
              </a:r>
              <a:r>
                <a:rPr lang="ko-KR" altLang="ko-KR" dirty="0">
                  <a:latin typeface="나눔고딕"/>
                </a:rPr>
                <a:t>입내원일수</a:t>
              </a:r>
              <a:r>
                <a:rPr lang="en-US" altLang="ko-KR" dirty="0">
                  <a:latin typeface="나눔고딕"/>
                </a:rPr>
                <a:t>”, “</a:t>
              </a:r>
              <a:r>
                <a:rPr lang="ko-KR" altLang="ko-KR" dirty="0" err="1">
                  <a:latin typeface="나눔고딕"/>
                </a:rPr>
                <a:t>심결요양급여비용총액</a:t>
              </a:r>
              <a:r>
                <a:rPr lang="en-US" altLang="ko-KR" dirty="0">
                  <a:latin typeface="나눔고딕"/>
                </a:rPr>
                <a:t>”, “</a:t>
              </a:r>
              <a:r>
                <a:rPr lang="ko-KR" altLang="ko-KR" dirty="0" err="1">
                  <a:latin typeface="나눔고딕"/>
                </a:rPr>
                <a:t>심결본인부담금</a:t>
              </a:r>
              <a:r>
                <a:rPr lang="en-US" altLang="ko-KR" dirty="0">
                  <a:latin typeface="나눔고딕"/>
                </a:rPr>
                <a:t>”, “</a:t>
              </a:r>
              <a:r>
                <a:rPr lang="ko-KR" altLang="ko-KR" dirty="0" err="1">
                  <a:latin typeface="나눔고딕"/>
                </a:rPr>
                <a:t>심결보험자부담금</a:t>
              </a:r>
              <a:r>
                <a:rPr lang="en-US" altLang="ko-KR" dirty="0">
                  <a:latin typeface="나눔고딕"/>
                </a:rPr>
                <a:t>”, “</a:t>
              </a:r>
              <a:r>
                <a:rPr lang="ko-KR" altLang="ko-KR" dirty="0">
                  <a:latin typeface="나눔고딕"/>
                </a:rPr>
                <a:t>총처방일수</a:t>
              </a:r>
              <a:r>
                <a:rPr lang="en-US" altLang="ko-KR" dirty="0">
                  <a:latin typeface="나눔고딕"/>
                </a:rPr>
                <a:t>” </a:t>
              </a:r>
            </a:p>
            <a:p>
              <a:pPr>
                <a:lnSpc>
                  <a:spcPct val="150000"/>
                </a:lnSpc>
                <a:defRPr lang="ko-KR" altLang="en-US"/>
              </a:pPr>
              <a:r>
                <a:rPr lang="ko-KR" altLang="ko-KR" dirty="0">
                  <a:latin typeface="나눔고딕"/>
                </a:rPr>
                <a:t>주</a:t>
              </a:r>
              <a:r>
                <a:rPr lang="en-US" altLang="ko-KR" dirty="0">
                  <a:latin typeface="나눔고딕"/>
                </a:rPr>
                <a:t>-</a:t>
              </a:r>
              <a:r>
                <a:rPr lang="ko-KR" altLang="ko-KR" dirty="0">
                  <a:latin typeface="나눔고딕"/>
                </a:rPr>
                <a:t>부상병 최종의 이분형 값</a:t>
              </a:r>
              <a:endParaRPr lang="ko-KR" altLang="en-US" sz="1700" dirty="0">
                <a:ln w="9525">
                  <a:solidFill>
                    <a:srgbClr val="404040">
                      <a:alpha val="30000"/>
                    </a:srgbClr>
                  </a:solidFill>
                </a:ln>
                <a:solidFill>
                  <a:schemeClr val="bg1">
                    <a:lumMod val="10000"/>
                  </a:schemeClr>
                </a:solidFill>
                <a:latin typeface="나눔고딕"/>
                <a:ea typeface="나눔고딕"/>
              </a:endParaRPr>
            </a:p>
          </p:txBody>
        </p:sp>
      </p:grpSp>
      <p:pic>
        <p:nvPicPr>
          <p:cNvPr id="19" name="그림 18" descr="스크린샷이(가) 표시된 사진&#10;&#10;자동 생성된 설명">
            <a:extLst>
              <a:ext uri="{FF2B5EF4-FFF2-40B4-BE49-F238E27FC236}">
                <a16:creationId xmlns:a16="http://schemas.microsoft.com/office/drawing/2014/main" id="{116B7F6D-2AC0-4FE1-B59D-31886B898FD0}"/>
              </a:ext>
            </a:extLst>
          </p:cNvPr>
          <p:cNvPicPr/>
          <p:nvPr/>
        </p:nvPicPr>
        <p:blipFill>
          <a:blip r:embed="rId3">
            <a:extLst>
              <a:ext uri="{28A0092B-C50C-407E-A947-70E740481C1C}">
                <a14:useLocalDpi xmlns:a14="http://schemas.microsoft.com/office/drawing/2010/main" val="0"/>
              </a:ext>
            </a:extLst>
          </a:blip>
          <a:stretch>
            <a:fillRect/>
          </a:stretch>
        </p:blipFill>
        <p:spPr>
          <a:xfrm>
            <a:off x="1066270" y="2379345"/>
            <a:ext cx="5445125" cy="3268980"/>
          </a:xfrm>
          <a:prstGeom prst="rect">
            <a:avLst/>
          </a:prstGeom>
        </p:spPr>
      </p:pic>
      <p:sp>
        <p:nvSpPr>
          <p:cNvPr id="20" name="직사각형 20">
            <a:extLst>
              <a:ext uri="{FF2B5EF4-FFF2-40B4-BE49-F238E27FC236}">
                <a16:creationId xmlns:a16="http://schemas.microsoft.com/office/drawing/2014/main" id="{A25090A6-EBEE-46A3-81F6-646336171EBD}"/>
              </a:ext>
            </a:extLst>
          </p:cNvPr>
          <p:cNvSpPr/>
          <p:nvPr/>
        </p:nvSpPr>
        <p:spPr>
          <a:xfrm>
            <a:off x="7419344" y="4045975"/>
            <a:ext cx="1011587" cy="81401"/>
          </a:xfrm>
          <a:prstGeom prst="rect">
            <a:avLst/>
          </a:prstGeom>
          <a:solidFill>
            <a:srgbClr val="40404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a:defRPr lang="ko-KR" altLang="en-US"/>
            </a:pPr>
            <a:endParaRPr lang="ko-KR" altLang="en-US"/>
          </a:p>
        </p:txBody>
      </p:sp>
      <p:sp>
        <p:nvSpPr>
          <p:cNvPr id="21" name="TextBox 20">
            <a:extLst>
              <a:ext uri="{FF2B5EF4-FFF2-40B4-BE49-F238E27FC236}">
                <a16:creationId xmlns:a16="http://schemas.microsoft.com/office/drawing/2014/main" id="{2EF3C45F-94A1-457F-A420-854D83844B75}"/>
              </a:ext>
            </a:extLst>
          </p:cNvPr>
          <p:cNvSpPr txBox="1"/>
          <p:nvPr/>
        </p:nvSpPr>
        <p:spPr>
          <a:xfrm>
            <a:off x="210560" y="208159"/>
            <a:ext cx="4004879" cy="861774"/>
          </a:xfrm>
          <a:prstGeom prst="rect">
            <a:avLst/>
          </a:prstGeom>
          <a:noFill/>
        </p:spPr>
        <p:txBody>
          <a:bodyPr wrap="square">
            <a:spAutoFit/>
          </a:bodyPr>
          <a:lstStyle/>
          <a:p>
            <a:pPr lvl="0">
              <a:defRPr lang="ko-KR" altLang="en-US"/>
            </a:pPr>
            <a:r>
              <a:rPr lang="en-US" altLang="ko-KR" sz="2500" spc="101" dirty="0">
                <a:ln w="9525">
                  <a:solidFill>
                    <a:srgbClr val="1B4281">
                      <a:alpha val="20000"/>
                    </a:srgbClr>
                  </a:solidFill>
                </a:ln>
                <a:solidFill>
                  <a:srgbClr val="303030"/>
                </a:solidFill>
                <a:latin typeface="나눔스퀘어_ac ExtraBold"/>
                <a:ea typeface="나눔스퀘어_ac ExtraBold"/>
              </a:rPr>
              <a:t>Data</a:t>
            </a:r>
            <a:r>
              <a:rPr lang="ko-KR" altLang="en-US" sz="2500" spc="101" dirty="0">
                <a:ln w="9525">
                  <a:solidFill>
                    <a:srgbClr val="1B4281">
                      <a:alpha val="20000"/>
                    </a:srgbClr>
                  </a:solidFill>
                </a:ln>
                <a:solidFill>
                  <a:srgbClr val="303030"/>
                </a:solidFill>
                <a:latin typeface="나눔스퀘어_ac ExtraBold"/>
                <a:ea typeface="나눔스퀘어_ac ExtraBold"/>
              </a:rPr>
              <a:t> </a:t>
            </a:r>
            <a:r>
              <a:rPr lang="en-US" altLang="ko-KR" sz="2500" spc="101" dirty="0">
                <a:ln w="9525">
                  <a:solidFill>
                    <a:srgbClr val="1B4281">
                      <a:alpha val="20000"/>
                    </a:srgbClr>
                  </a:solidFill>
                </a:ln>
                <a:solidFill>
                  <a:srgbClr val="303030"/>
                </a:solidFill>
                <a:latin typeface="나눔스퀘어_ac ExtraBold"/>
                <a:ea typeface="나눔스퀘어_ac ExtraBold"/>
              </a:rPr>
              <a:t>Preprocessing</a:t>
            </a:r>
          </a:p>
          <a:p>
            <a:pPr lvl="0">
              <a:defRPr lang="ko-KR" altLang="en-US"/>
            </a:pPr>
            <a:r>
              <a:rPr lang="ko-KR" altLang="en-US" sz="2500" u="sng" spc="101" dirty="0" err="1">
                <a:ln w="9525">
                  <a:solidFill>
                    <a:srgbClr val="1B4281">
                      <a:alpha val="20000"/>
                    </a:srgbClr>
                  </a:solidFill>
                </a:ln>
                <a:solidFill>
                  <a:schemeClr val="bg1">
                    <a:lumMod val="50000"/>
                  </a:schemeClr>
                </a:solidFill>
                <a:latin typeface="나눔스퀘어_ac ExtraBold"/>
                <a:ea typeface="나눔스퀘어_ac ExtraBold"/>
              </a:rPr>
              <a:t>환자별</a:t>
            </a:r>
            <a:r>
              <a:rPr lang="ko-KR" altLang="en-US" sz="2500" u="sng" spc="101" dirty="0">
                <a:ln w="9525">
                  <a:solidFill>
                    <a:srgbClr val="1B4281">
                      <a:alpha val="20000"/>
                    </a:srgbClr>
                  </a:solidFill>
                </a:ln>
                <a:solidFill>
                  <a:schemeClr val="bg1">
                    <a:lumMod val="50000"/>
                  </a:schemeClr>
                </a:solidFill>
                <a:latin typeface="나눔스퀘어_ac ExtraBold"/>
                <a:ea typeface="나눔스퀘어_ac ExtraBold"/>
              </a:rPr>
              <a:t> 데이터 통합</a:t>
            </a:r>
            <a:endParaRPr lang="en-US" altLang="ko-KR" sz="2500" u="sng" spc="101" dirty="0">
              <a:ln w="9525">
                <a:solidFill>
                  <a:srgbClr val="1B4281">
                    <a:alpha val="20000"/>
                  </a:srgbClr>
                </a:solidFill>
              </a:ln>
              <a:solidFill>
                <a:schemeClr val="bg1">
                  <a:lumMod val="50000"/>
                </a:schemeClr>
              </a:solidFill>
              <a:latin typeface="나눔스퀘어_ac ExtraBold"/>
              <a:ea typeface="나눔스퀘어_ac ExtraBold"/>
            </a:endParaRPr>
          </a:p>
        </p:txBody>
      </p:sp>
    </p:spTree>
  </p:cSld>
  <p:clrMapOvr>
    <a:masterClrMapping/>
  </p:clrMapOvr>
  <p:transition spd="slow">
    <p:push dir="u"/>
  </p:transition>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21474836470000000000"/>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21474836470000000000"/>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1C3D62"/>
      </a:dk2>
      <a:lt2>
        <a:srgbClr val="E3DCC1"/>
      </a:lt2>
      <a:accent1>
        <a:srgbClr val="315F97"/>
      </a:accent1>
      <a:accent2>
        <a:srgbClr val="C75252"/>
      </a:accent2>
      <a:accent3>
        <a:srgbClr val="E9AE2B"/>
      </a:accent3>
      <a:accent4>
        <a:srgbClr val="699B37"/>
      </a:accent4>
      <a:accent5>
        <a:srgbClr val="358791"/>
      </a:accent5>
      <a:accent6>
        <a:srgbClr val="CA56A7"/>
      </a:accent6>
      <a:hlink>
        <a:srgbClr val="0000FF"/>
      </a:hlink>
      <a:folHlink>
        <a:srgbClr val="800080"/>
      </a:folHlink>
    </a:clrScheme>
    <a:fontScheme name="한컴오피스">
      <a:majorFont>
        <a:latin typeface="함초롬돋움"/>
        <a:ea typeface="함초롬돋움"/>
        <a:cs typeface=""/>
      </a:majorFont>
      <a:minorFont>
        <a:latin typeface="함초롬돋움"/>
        <a:ea typeface="함초롬돋움"/>
        <a:cs typeface=""/>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1657</Words>
  <Application>Microsoft Office PowerPoint</Application>
  <PresentationFormat>와이드스크린</PresentationFormat>
  <Paragraphs>220</Paragraphs>
  <Slides>25</Slides>
  <Notes>25</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25</vt:i4>
      </vt:variant>
    </vt:vector>
  </HeadingPairs>
  <TitlesOfParts>
    <vt:vector size="34" baseType="lpstr">
      <vt:lpstr>-윤고딕310</vt:lpstr>
      <vt:lpstr>Symbol</vt:lpstr>
      <vt:lpstr>맑은 고딕</vt:lpstr>
      <vt:lpstr>함초롬돋움</vt:lpstr>
      <vt:lpstr>나눔고딕</vt:lpstr>
      <vt:lpstr>Arial</vt:lpstr>
      <vt:lpstr>나눔바른고딕</vt:lpstr>
      <vt:lpstr>나눔스퀘어_ac ExtraBold</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윤상림</dc:creator>
  <cp:lastModifiedBy>홍범 김</cp:lastModifiedBy>
  <cp:revision>87</cp:revision>
  <dcterms:created xsi:type="dcterms:W3CDTF">2017-05-30T08:07:56Z</dcterms:created>
  <dcterms:modified xsi:type="dcterms:W3CDTF">2019-12-12T04:02:59Z</dcterms:modified>
</cp:coreProperties>
</file>